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89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4" r:id="rId1"/>
  </p:sldMasterIdLst>
  <p:notesMasterIdLst>
    <p:notesMasterId r:id="rId91"/>
  </p:notesMasterIdLst>
  <p:handoutMasterIdLst>
    <p:handoutMasterId r:id="rId92"/>
  </p:handoutMasterIdLst>
  <p:sldIdLst>
    <p:sldId id="256" r:id="rId2"/>
    <p:sldId id="386" r:id="rId3"/>
    <p:sldId id="387" r:id="rId4"/>
    <p:sldId id="388" r:id="rId5"/>
    <p:sldId id="389" r:id="rId6"/>
    <p:sldId id="503" r:id="rId7"/>
    <p:sldId id="392" r:id="rId8"/>
    <p:sldId id="528" r:id="rId9"/>
    <p:sldId id="529" r:id="rId10"/>
    <p:sldId id="507" r:id="rId11"/>
    <p:sldId id="393" r:id="rId12"/>
    <p:sldId id="394" r:id="rId13"/>
    <p:sldId id="395" r:id="rId14"/>
    <p:sldId id="396" r:id="rId15"/>
    <p:sldId id="397" r:id="rId16"/>
    <p:sldId id="398" r:id="rId17"/>
    <p:sldId id="441" r:id="rId18"/>
    <p:sldId id="442" r:id="rId19"/>
    <p:sldId id="443" r:id="rId20"/>
    <p:sldId id="530" r:id="rId21"/>
    <p:sldId id="531" r:id="rId22"/>
    <p:sldId id="532" r:id="rId23"/>
    <p:sldId id="533" r:id="rId24"/>
    <p:sldId id="534" r:id="rId25"/>
    <p:sldId id="535" r:id="rId26"/>
    <p:sldId id="536" r:id="rId27"/>
    <p:sldId id="537" r:id="rId28"/>
    <p:sldId id="538" r:id="rId29"/>
    <p:sldId id="539" r:id="rId30"/>
    <p:sldId id="540" r:id="rId31"/>
    <p:sldId id="541" r:id="rId32"/>
    <p:sldId id="542" r:id="rId33"/>
    <p:sldId id="561" r:id="rId34"/>
    <p:sldId id="562" r:id="rId35"/>
    <p:sldId id="563" r:id="rId36"/>
    <p:sldId id="564" r:id="rId37"/>
    <p:sldId id="543" r:id="rId38"/>
    <p:sldId id="544" r:id="rId39"/>
    <p:sldId id="545" r:id="rId40"/>
    <p:sldId id="546" r:id="rId41"/>
    <p:sldId id="547" r:id="rId42"/>
    <p:sldId id="553" r:id="rId43"/>
    <p:sldId id="554" r:id="rId44"/>
    <p:sldId id="555" r:id="rId45"/>
    <p:sldId id="556" r:id="rId46"/>
    <p:sldId id="557" r:id="rId47"/>
    <p:sldId id="558" r:id="rId48"/>
    <p:sldId id="559" r:id="rId49"/>
    <p:sldId id="560" r:id="rId50"/>
    <p:sldId id="439" r:id="rId51"/>
    <p:sldId id="498" r:id="rId52"/>
    <p:sldId id="440" r:id="rId53"/>
    <p:sldId id="485" r:id="rId54"/>
    <p:sldId id="489" r:id="rId55"/>
    <p:sldId id="486" r:id="rId56"/>
    <p:sldId id="488" r:id="rId57"/>
    <p:sldId id="487" r:id="rId58"/>
    <p:sldId id="493" r:id="rId59"/>
    <p:sldId id="492" r:id="rId60"/>
    <p:sldId id="491" r:id="rId61"/>
    <p:sldId id="494" r:id="rId62"/>
    <p:sldId id="497" r:id="rId63"/>
    <p:sldId id="496" r:id="rId64"/>
    <p:sldId id="481" r:id="rId65"/>
    <p:sldId id="482" r:id="rId66"/>
    <p:sldId id="483" r:id="rId67"/>
    <p:sldId id="484" r:id="rId68"/>
    <p:sldId id="499" r:id="rId69"/>
    <p:sldId id="500" r:id="rId70"/>
    <p:sldId id="508" r:id="rId71"/>
    <p:sldId id="509" r:id="rId72"/>
    <p:sldId id="510" r:id="rId73"/>
    <p:sldId id="511" r:id="rId74"/>
    <p:sldId id="512" r:id="rId75"/>
    <p:sldId id="513" r:id="rId76"/>
    <p:sldId id="514" r:id="rId77"/>
    <p:sldId id="515" r:id="rId78"/>
    <p:sldId id="516" r:id="rId79"/>
    <p:sldId id="517" r:id="rId80"/>
    <p:sldId id="518" r:id="rId81"/>
    <p:sldId id="519" r:id="rId82"/>
    <p:sldId id="520" r:id="rId83"/>
    <p:sldId id="523" r:id="rId84"/>
    <p:sldId id="524" r:id="rId85"/>
    <p:sldId id="525" r:id="rId86"/>
    <p:sldId id="526" r:id="rId87"/>
    <p:sldId id="527" r:id="rId88"/>
    <p:sldId id="521" r:id="rId89"/>
    <p:sldId id="522" r:id="rId90"/>
  </p:sldIdLst>
  <p:sldSz cx="9144000" cy="6858000" type="screen4x3"/>
  <p:notesSz cx="6858000" cy="92964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000099"/>
    <a:srgbClr val="FFCC99"/>
    <a:srgbClr val="FFCC00"/>
    <a:srgbClr val="FF66FF"/>
    <a:srgbClr val="0BD1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7884" autoAdjust="0"/>
    <p:restoredTop sz="93186" autoAdjust="0"/>
  </p:normalViewPr>
  <p:slideViewPr>
    <p:cSldViewPr>
      <p:cViewPr varScale="1">
        <p:scale>
          <a:sx n="80" d="100"/>
          <a:sy n="80" d="100"/>
        </p:scale>
        <p:origin x="-117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latin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800">
                <a:latin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831263"/>
            <a:ext cx="29718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800">
                <a:latin typeface="Angsana New" pitchFamily="18" charset="-34"/>
              </a:defRPr>
            </a:lvl1pPr>
          </a:lstStyle>
          <a:p>
            <a:pPr>
              <a:defRPr/>
            </a:pPr>
            <a:fld id="{205F9603-DAEC-4DA8-8D7B-7E549A0E10D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42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5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16425"/>
            <a:ext cx="548640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2345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345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ngsana New" pitchFamily="18" charset="-34"/>
              </a:defRPr>
            </a:lvl1pPr>
          </a:lstStyle>
          <a:p>
            <a:pPr>
              <a:defRPr/>
            </a:pPr>
            <a:fld id="{F24AF6D3-BB32-485B-A13E-92B1D1529EC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15C445F-28E1-4D43-927D-52FDB75CBCB2}" type="slidenum">
              <a:rPr lang="en-US" smtClean="0"/>
              <a:pPr/>
              <a:t>6</a:t>
            </a:fld>
            <a:endParaRPr lang="th-TH" smtClean="0"/>
          </a:p>
        </p:txBody>
      </p:sp>
      <p:sp>
        <p:nvSpPr>
          <p:cNvPr id="95235" name="Rectangle 7"/>
          <p:cNvSpPr txBox="1">
            <a:spLocks noGrp="1" noChangeArrowheads="1"/>
          </p:cNvSpPr>
          <p:nvPr/>
        </p:nvSpPr>
        <p:spPr bwMode="auto">
          <a:xfrm>
            <a:off x="3884613" y="8831263"/>
            <a:ext cx="29718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213" tIns="42606" rIns="85213" bIns="42606" anchor="b"/>
          <a:lstStyle/>
          <a:p>
            <a:pPr algn="r" defTabSz="852488" eaLnBrk="1" hangingPunct="1"/>
            <a:fld id="{FCE020CE-96EC-48AD-A108-EB68075010F7}" type="slidenum">
              <a:rPr lang="en-US" sz="1100">
                <a:cs typeface="Arial" pitchFamily="34" charset="0"/>
              </a:rPr>
              <a:pPr algn="r" defTabSz="852488" eaLnBrk="1" hangingPunct="1"/>
              <a:t>6</a:t>
            </a:fld>
            <a:endParaRPr lang="th-TH" sz="1100">
              <a:cs typeface="Arial" pitchFamily="34" charset="0"/>
            </a:endParaRPr>
          </a:p>
        </p:txBody>
      </p:sp>
      <p:sp>
        <p:nvSpPr>
          <p:cNvPr id="9523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06488" y="698500"/>
            <a:ext cx="4645025" cy="3484563"/>
          </a:xfrm>
          <a:ln/>
        </p:spPr>
      </p:sp>
      <p:sp>
        <p:nvSpPr>
          <p:cNvPr id="9523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14838"/>
            <a:ext cx="5486400" cy="4183062"/>
          </a:xfrm>
          <a:noFill/>
        </p:spPr>
        <p:txBody>
          <a:bodyPr lIns="85213" tIns="42606" rIns="85213" bIns="4260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C70247B-CB50-4CDF-8C78-6D6B47BC4EA0}" type="slidenum">
              <a:rPr lang="en-US" smtClean="0"/>
              <a:pPr/>
              <a:t>10</a:t>
            </a:fld>
            <a:endParaRPr lang="th-TH" smtClean="0"/>
          </a:p>
        </p:txBody>
      </p:sp>
      <p:sp>
        <p:nvSpPr>
          <p:cNvPr id="96259" name="Rectangle 7"/>
          <p:cNvSpPr txBox="1">
            <a:spLocks noGrp="1" noChangeArrowheads="1"/>
          </p:cNvSpPr>
          <p:nvPr/>
        </p:nvSpPr>
        <p:spPr bwMode="auto">
          <a:xfrm>
            <a:off x="3884613" y="8831263"/>
            <a:ext cx="29718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213" tIns="42606" rIns="85213" bIns="42606" anchor="b"/>
          <a:lstStyle/>
          <a:p>
            <a:pPr algn="r" defTabSz="852488" eaLnBrk="1" hangingPunct="1"/>
            <a:fld id="{9DFF8C64-F7EC-4D18-8E8F-01D6157723ED}" type="slidenum">
              <a:rPr lang="en-US" sz="1100">
                <a:cs typeface="Arial" pitchFamily="34" charset="0"/>
              </a:rPr>
              <a:pPr algn="r" defTabSz="852488" eaLnBrk="1" hangingPunct="1"/>
              <a:t>10</a:t>
            </a:fld>
            <a:endParaRPr lang="th-TH" sz="1100">
              <a:cs typeface="Arial" pitchFamily="34" charset="0"/>
            </a:endParaRPr>
          </a:p>
        </p:txBody>
      </p:sp>
      <p:sp>
        <p:nvSpPr>
          <p:cNvPr id="9626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1081088" y="692150"/>
            <a:ext cx="4699000" cy="3524250"/>
          </a:xfrm>
          <a:ln w="12700"/>
        </p:spPr>
      </p:sp>
      <p:sp>
        <p:nvSpPr>
          <p:cNvPr id="962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448175"/>
            <a:ext cx="5029200" cy="4141788"/>
          </a:xfrm>
          <a:noFill/>
        </p:spPr>
        <p:txBody>
          <a:bodyPr lIns="92412" tIns="46206" rIns="92412" bIns="46206"/>
          <a:lstStyle/>
          <a:p>
            <a:pPr eaLnBrk="1" hangingPunct="1"/>
            <a:r>
              <a:rPr lang="en-US" smtClean="0"/>
              <a:t>95% of all accidents are caused by behaviours.</a:t>
            </a:r>
          </a:p>
          <a:p>
            <a:pPr eaLnBrk="1" hangingPunct="1"/>
            <a:r>
              <a:rPr lang="en-US" smtClean="0"/>
              <a:t>The key to keeping people safe rests with them and their supervisors.</a:t>
            </a:r>
          </a:p>
          <a:p>
            <a:pPr eaLnBrk="1" hangingPunct="1"/>
            <a:r>
              <a:rPr lang="en-US" smtClean="0"/>
              <a:t>Maybe, for a while.</a:t>
            </a:r>
          </a:p>
          <a:p>
            <a:pPr eaLnBrk="1" hangingPunct="1"/>
            <a:r>
              <a:rPr lang="en-US" smtClean="0"/>
              <a:t>Finding root causes is important only if you take corrective action to make sure it doesn't happen again.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4BDEAC8-1A89-4F98-AD63-10163A2A2D0D}" type="slidenum">
              <a:rPr lang="en-US" smtClean="0"/>
              <a:pPr/>
              <a:t>83</a:t>
            </a:fld>
            <a:endParaRPr lang="th-TH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984B2F9-C990-4691-A09D-D550A45EF701}" type="slidenum">
              <a:rPr lang="en-US" smtClean="0"/>
              <a:pPr/>
              <a:t>84</a:t>
            </a:fld>
            <a:endParaRPr lang="th-TH" smtClean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0A3A874-0973-482F-A7AA-0534F87A99C4}" type="slidenum">
              <a:rPr lang="en-US" smtClean="0"/>
              <a:pPr/>
              <a:t>85</a:t>
            </a:fld>
            <a:endParaRPr lang="th-TH" smtClean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BF5DC1E-449A-43ED-83EA-E50C163C6CC3}" type="slidenum">
              <a:rPr lang="en-US" smtClean="0"/>
              <a:pPr/>
              <a:t>86</a:t>
            </a:fld>
            <a:endParaRPr lang="th-TH" smtClean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DB529E5-42F8-4955-AA02-4B2A0E2BBF23}" type="slidenum">
              <a:rPr lang="en-US" smtClean="0"/>
              <a:pPr/>
              <a:t>87</a:t>
            </a:fld>
            <a:endParaRPr lang="th-TH" smtClean="0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6D097-32E0-418D-81C4-CBCE6234A9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BDBD3-2ACF-4D45-B2A1-79509E765B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BC3C9-2C95-4A4C-9C21-BCA2679040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28E6C-2ECC-41D1-BC47-238A43FF1F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671DE-B7E1-42AC-8A9E-27265C5B40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6617A-0D79-459E-9C5E-A9AC318E69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1B9D0-03D5-4184-95DF-D7BE366FFD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E44B0-7DC1-4BE7-8C0F-433E9BD9A9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EE79A-02B5-4DDE-AAAE-8249BB0D60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DD31E-F0CD-4911-BA03-EF6518FBA0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C055C-1225-4620-9C95-238D4C34D6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567FA-128C-418B-BE20-D2DDB1C2F7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DD58C-67F6-45D2-9B0B-50CA699883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614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44F6022-F145-4CDC-9DF4-2A399C5896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hyperlink" Target="http://images.google.co.th/imgres?imgurl=http://www.wfrfire.com/website/SCBA/scott/airpac_big.jpg&amp;imgrefurl=http://www.wfrfire.com/website/SCBA/scott/airpac.htm&amp;h=274&amp;w=300&amp;sz=37&amp;tbnid=YMPsTzIkDP4J:&amp;tbnh=101&amp;tbnw=110&amp;start=3&amp;prev=/images%3Fq%3DSCBA%26hl%3Dth%26lr%3D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5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hyperlink" Target="http://www.1safetysource.com/Catalog/asp/product.asp?product=606&amp;cat=86&amp;ph=&amp;keywords=&amp;recor=&amp;SearchFor=&amp;PT_ID=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9.pn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1.png"/><Relationship Id="rId7" Type="http://schemas.openxmlformats.org/officeDocument/2006/relationships/image" Target="../media/image95.png"/><Relationship Id="rId12" Type="http://schemas.openxmlformats.org/officeDocument/2006/relationships/image" Target="../media/image100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4.png"/><Relationship Id="rId11" Type="http://schemas.openxmlformats.org/officeDocument/2006/relationships/image" Target="../media/image99.png"/><Relationship Id="rId5" Type="http://schemas.openxmlformats.org/officeDocument/2006/relationships/image" Target="../media/image93.png"/><Relationship Id="rId10" Type="http://schemas.openxmlformats.org/officeDocument/2006/relationships/image" Target="../media/image98.png"/><Relationship Id="rId4" Type="http://schemas.openxmlformats.org/officeDocument/2006/relationships/image" Target="../media/image92.png"/><Relationship Id="rId9" Type="http://schemas.openxmlformats.org/officeDocument/2006/relationships/image" Target="../media/image9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6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image" Target="../media/image129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5.png"/><Relationship Id="rId4" Type="http://schemas.openxmlformats.org/officeDocument/2006/relationships/image" Target="../media/image134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7" Type="http://schemas.openxmlformats.org/officeDocument/2006/relationships/image" Target="../media/image141.pn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0.png"/><Relationship Id="rId5" Type="http://schemas.openxmlformats.org/officeDocument/2006/relationships/image" Target="../media/image139.png"/><Relationship Id="rId4" Type="http://schemas.openxmlformats.org/officeDocument/2006/relationships/image" Target="../media/image138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http://www.ddfiretech.com/images/Title/Genera2.gif" TargetMode="External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1.png"/><Relationship Id="rId4" Type="http://schemas.openxmlformats.org/officeDocument/2006/relationships/image" Target="../media/image150.pn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7" Type="http://schemas.openxmlformats.org/officeDocument/2006/relationships/image" Target="http://www.ddfiretech.com/images/knowledge/blue.gif" TargetMode="External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7.png"/><Relationship Id="rId5" Type="http://schemas.openxmlformats.org/officeDocument/2006/relationships/image" Target="../media/image156.png"/><Relationship Id="rId4" Type="http://schemas.openxmlformats.org/officeDocument/2006/relationships/image" Target="../media/image155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gif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image" Target="../media/image162.gif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gif"/><Relationship Id="rId2" Type="http://schemas.openxmlformats.org/officeDocument/2006/relationships/image" Target="../media/image162.gif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0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7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gif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17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5.png"/><Relationship Id="rId4" Type="http://schemas.openxmlformats.org/officeDocument/2006/relationships/image" Target="http://www.thaifire.com/Topics/Equipment/nozzle_05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28688" y="500063"/>
            <a:ext cx="7253287" cy="1725612"/>
          </a:xfrm>
          <a:extLst>
            <a:ext uri="{909E8E84-426E-40DD-AFC4-6F175D3DCCD1}"/>
          </a:extLst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b="1" dirty="0" smtClean="0">
                <a:latin typeface="Comic Sans MS" pitchFamily="66" charset="0"/>
              </a:rPr>
              <a:t>บริษัท </a:t>
            </a:r>
            <a:r>
              <a:rPr lang="th-TH" b="1" dirty="0" smtClean="0">
                <a:latin typeface="Comic Sans MS" pitchFamily="66" charset="0"/>
              </a:rPr>
              <a:t>............... จำกัด</a:t>
            </a:r>
            <a:r>
              <a:rPr lang="th-TH" b="1" dirty="0" smtClean="0">
                <a:latin typeface="Comic Sans MS" pitchFamily="66" charset="0"/>
              </a:rPr>
              <a:t/>
            </a:r>
            <a:br>
              <a:rPr lang="th-TH" b="1" dirty="0" smtClean="0">
                <a:latin typeface="Comic Sans MS" pitchFamily="66" charset="0"/>
              </a:rPr>
            </a:br>
            <a:r>
              <a:rPr lang="th-TH" b="1" dirty="0" smtClean="0">
                <a:latin typeface="Comic Sans MS" pitchFamily="66" charset="0"/>
              </a:rPr>
              <a:t>การฝึกอบรมเรื่อง</a:t>
            </a:r>
            <a:br>
              <a:rPr lang="th-TH" b="1" dirty="0" smtClean="0">
                <a:latin typeface="Comic Sans MS" pitchFamily="66" charset="0"/>
              </a:rPr>
            </a:br>
            <a:r>
              <a:rPr lang="th-TH" b="1" dirty="0" smtClean="0">
                <a:latin typeface="Comic Sans MS" pitchFamily="66" charset="0"/>
              </a:rPr>
              <a:t>ความปลอดภัยในการทำงานขั้นพื้นฐาน</a:t>
            </a:r>
            <a:endParaRPr lang="en-US" sz="3600" b="1" dirty="0" smtClean="0">
              <a:latin typeface="Comic Sans MS" pitchFamily="66" charset="0"/>
            </a:endParaRPr>
          </a:p>
        </p:txBody>
      </p:sp>
      <p:pic>
        <p:nvPicPr>
          <p:cNvPr id="7171" name="Picture 11" descr="ac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636838"/>
            <a:ext cx="29591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12" descr="ac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636838"/>
            <a:ext cx="273685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Box 5"/>
          <p:cNvSpPr txBox="1">
            <a:spLocks noChangeArrowheads="1"/>
          </p:cNvSpPr>
          <p:nvPr/>
        </p:nvSpPr>
        <p:spPr bwMode="auto">
          <a:xfrm>
            <a:off x="0" y="5429250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4000" b="1" dirty="0" smtClean="0"/>
              <a:t>โดย...........................</a:t>
            </a:r>
            <a:endParaRPr lang="th-TH" sz="4000" b="1" dirty="0"/>
          </a:p>
          <a:p>
            <a:pPr algn="ctr"/>
            <a:r>
              <a:rPr lang="th-TH" sz="4000" b="1" dirty="0"/>
              <a:t>เจ้าหน้าที่ความปลอดภัยในการทำงาน </a:t>
            </a:r>
            <a:r>
              <a:rPr lang="th-TH" sz="4000" b="1" dirty="0" smtClean="0"/>
              <a:t>ระดับ.............</a:t>
            </a:r>
            <a:endParaRPr lang="th-TH" sz="4000" b="1" dirty="0"/>
          </a:p>
        </p:txBody>
      </p:sp>
      <p:pic>
        <p:nvPicPr>
          <p:cNvPr id="7175" name="รูปภาพ 4" descr="safety_frist.jpg"/>
          <p:cNvPicPr preferRelativeResize="0"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3163" y="0"/>
            <a:ext cx="1620837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777875"/>
            <a:ext cx="7205663" cy="669925"/>
          </a:xfrm>
          <a:gradFill>
            <a:gsLst>
              <a:gs pos="0">
                <a:srgbClr val="FFCCFF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>
            <a:solidFill>
              <a:srgbClr val="00FF00"/>
            </a:solidFill>
          </a:ln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sz="4200" b="1" i="1" u="sng" dirty="0" smtClean="0"/>
              <a:t>ความรู้ทั่วไปเกี่ยวกับความปลอดภัยในการทำงาน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066800" y="1828800"/>
            <a:ext cx="4724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ngsana New" pitchFamily="18" charset="-34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990600" y="1981200"/>
            <a:ext cx="33528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ngsana New" pitchFamily="18" charset="-34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85800" y="1630363"/>
            <a:ext cx="76962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4200" b="1">
                <a:solidFill>
                  <a:srgbClr val="000099"/>
                </a:solidFill>
                <a:latin typeface="Angsana New" pitchFamily="18" charset="-34"/>
              </a:rPr>
              <a:t>1. ความหมายของความปลอดภัยในการทำงาน</a:t>
            </a:r>
          </a:p>
        </p:txBody>
      </p:sp>
      <p:sp>
        <p:nvSpPr>
          <p:cNvPr id="164870" name="Text Box 6"/>
          <p:cNvSpPr txBox="1">
            <a:spLocks noChangeArrowheads="1"/>
          </p:cNvSpPr>
          <p:nvPr/>
        </p:nvSpPr>
        <p:spPr bwMode="auto">
          <a:xfrm>
            <a:off x="1766888" y="2590800"/>
            <a:ext cx="6189662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3800" b="1">
                <a:latin typeface="Angsana New" pitchFamily="18" charset="-34"/>
              </a:rPr>
              <a:t>1.1  การประสบอันตราย</a:t>
            </a:r>
          </a:p>
          <a:p>
            <a:pPr>
              <a:spcBef>
                <a:spcPct val="50000"/>
              </a:spcBef>
            </a:pPr>
            <a:r>
              <a:rPr lang="th-TH" sz="3800" b="1">
                <a:latin typeface="Angsana New" pitchFamily="18" charset="-34"/>
              </a:rPr>
              <a:t>	- อุบัติเหตุจากการทำงาน</a:t>
            </a:r>
          </a:p>
          <a:p>
            <a:pPr>
              <a:spcBef>
                <a:spcPct val="50000"/>
              </a:spcBef>
            </a:pPr>
            <a:r>
              <a:rPr lang="th-TH" sz="3800" b="1">
                <a:latin typeface="Angsana New" pitchFamily="18" charset="-34"/>
              </a:rPr>
              <a:t>	- โรคจากการทำงาน</a:t>
            </a:r>
          </a:p>
          <a:p>
            <a:pPr>
              <a:spcBef>
                <a:spcPct val="50000"/>
              </a:spcBef>
            </a:pPr>
            <a:r>
              <a:rPr lang="th-TH" sz="3800" b="1">
                <a:latin typeface="Angsana New" pitchFamily="18" charset="-34"/>
              </a:rPr>
              <a:t>1.2 ความปลอดภัยในการทำงานหรือความปลอดภัยอาชีวอนามัย</a:t>
            </a:r>
          </a:p>
        </p:txBody>
      </p:sp>
      <p:pic>
        <p:nvPicPr>
          <p:cNvPr id="8199" name="Picture 7" descr="2006771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0" y="5810250"/>
            <a:ext cx="8572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164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1000"/>
                                        <p:tgtEl>
                                          <p:spTgt spid="164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1000"/>
                                        <p:tgtEl>
                                          <p:spTgt spid="164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1000"/>
                                        <p:tgtEl>
                                          <p:spTgt spid="164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8534400" cy="1143000"/>
          </a:xfrm>
          <a:gradFill rotWithShape="0">
            <a:gsLst>
              <a:gs pos="0">
                <a:srgbClr val="FFCCFF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>
            <a:solidFill>
              <a:srgbClr val="00FF00"/>
            </a:solidFill>
          </a:ln>
        </p:spPr>
        <p:txBody>
          <a:bodyPr/>
          <a:lstStyle/>
          <a:p>
            <a:pPr algn="l" eaLnBrk="1" hangingPunct="1"/>
            <a:r>
              <a:rPr lang="th-TH" sz="3800" b="1" i="1" u="sng" smtClean="0"/>
              <a:t>ความรู้ทั่วไปเกี่ยวกับความปลอดภัยในการทำงาน(ต่อ)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62000" y="1828800"/>
            <a:ext cx="41148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ngsana New" pitchFamily="18" charset="-34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04800" y="2205038"/>
            <a:ext cx="70866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4200" b="1">
                <a:solidFill>
                  <a:srgbClr val="000099"/>
                </a:solidFill>
                <a:latin typeface="Angsana New" pitchFamily="18" charset="-34"/>
              </a:rPr>
              <a:t>2. ขอบเขตของความปลอดภัยในการทำงาน</a:t>
            </a:r>
          </a:p>
        </p:txBody>
      </p:sp>
      <p:sp>
        <p:nvSpPr>
          <p:cNvPr id="165893" name="Text Box 5"/>
          <p:cNvSpPr txBox="1">
            <a:spLocks noChangeArrowheads="1"/>
          </p:cNvSpPr>
          <p:nvPr/>
        </p:nvSpPr>
        <p:spPr bwMode="auto">
          <a:xfrm>
            <a:off x="1258888" y="3257550"/>
            <a:ext cx="75342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๏  เพื่อคุ้มครองผู้ใช้แรงงานมิให้ทำงานที่มีการเสี่ยงอันตรายต่อสุขภาพและร่างกาย</a:t>
            </a:r>
          </a:p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๏  จัดให้ผู้ใช้แรงงานได้ทำงานในสภาพสิ่งแวดล้อมการทำงานที่เหมาะสมกับสภาวะของร่างกายและจิตใจ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5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65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838200" y="1447800"/>
            <a:ext cx="45720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ngsana New" pitchFamily="18" charset="-34"/>
            </a:endParaRPr>
          </a:p>
        </p:txBody>
      </p:sp>
      <p:sp>
        <p:nvSpPr>
          <p:cNvPr id="166915" name="Text Box 3"/>
          <p:cNvSpPr txBox="1">
            <a:spLocks noChangeArrowheads="1"/>
          </p:cNvSpPr>
          <p:nvPr/>
        </p:nvSpPr>
        <p:spPr bwMode="auto">
          <a:xfrm>
            <a:off x="1476375" y="2038350"/>
            <a:ext cx="7054850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๏  ส่งเสริม และธำรงไว้ซึ่งสุขภาพร่างกาย จิตใจ ตลอดจนความเป็นอยู่ในสังคมของผู้ใช้แรงงานในทุกกลุ่มอาชีพที่สมบูรณ์ที่สุด</a:t>
            </a:r>
          </a:p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๏  ป้องกันมิให้ผู้ใช้แรงงานมีสุขภาพอนามัยเสื่อมโทรมหรือเกิดความผิดปกติ อันเนื่องมาจากสภาพการทำงานต่างๆ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447800" y="914400"/>
            <a:ext cx="36576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ngsana New" pitchFamily="18" charset="-34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371600" y="990600"/>
            <a:ext cx="44958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ngsana New" pitchFamily="18" charset="-34"/>
            </a:endParaRPr>
          </a:p>
        </p:txBody>
      </p:sp>
      <p:sp>
        <p:nvSpPr>
          <p:cNvPr id="166918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85800"/>
            <a:ext cx="7340600" cy="9525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4600" b="1" dirty="0" smtClean="0">
                <a:solidFill>
                  <a:srgbClr val="000099"/>
                </a:solidFill>
              </a:rPr>
              <a:t>2. ขอบเขตของความปลอดภัยในการทำงาน(ต่อ)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WordArt 2"/>
          <p:cNvSpPr>
            <a:spLocks noChangeArrowheads="1" noChangeShapeType="1" noTextEdit="1"/>
          </p:cNvSpPr>
          <p:nvPr/>
        </p:nvSpPr>
        <p:spPr bwMode="auto">
          <a:xfrm>
            <a:off x="2971800" y="260350"/>
            <a:ext cx="2971800" cy="552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th-TH" sz="3200" b="1" kern="10" dirty="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latin typeface="AngsanaUPC"/>
                <a:cs typeface="AngsanaUPC"/>
              </a:rPr>
              <a:t>อุบัติเหตุคืออะไร </a:t>
            </a:r>
            <a:r>
              <a:rPr lang="th-TH" sz="3200" b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AngsanaUPC"/>
                <a:cs typeface="AngsanaUPC"/>
              </a:rPr>
              <a:t>?</a:t>
            </a:r>
          </a:p>
        </p:txBody>
      </p:sp>
      <p:sp>
        <p:nvSpPr>
          <p:cNvPr id="167939" name="Text Box 3"/>
          <p:cNvSpPr txBox="1">
            <a:spLocks noChangeArrowheads="1"/>
          </p:cNvSpPr>
          <p:nvPr/>
        </p:nvSpPr>
        <p:spPr bwMode="auto">
          <a:xfrm>
            <a:off x="684213" y="1052513"/>
            <a:ext cx="8001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600" b="1" u="sng">
                <a:latin typeface="Times New Roman" pitchFamily="18" charset="0"/>
              </a:rPr>
              <a:t>อุบัติเหตุ</a:t>
            </a:r>
            <a:r>
              <a:rPr lang="th-TH" sz="3200">
                <a:latin typeface="Times New Roman" pitchFamily="18" charset="0"/>
              </a:rPr>
              <a:t> (</a:t>
            </a:r>
            <a:r>
              <a:rPr lang="en-US" sz="3200">
                <a:latin typeface="Times New Roman" pitchFamily="18" charset="0"/>
              </a:rPr>
              <a:t>Accident</a:t>
            </a:r>
            <a:r>
              <a:rPr lang="th-TH" sz="3200">
                <a:latin typeface="Times New Roman" pitchFamily="18" charset="0"/>
              </a:rPr>
              <a:t>)</a:t>
            </a:r>
            <a:r>
              <a:rPr lang="en-US" sz="3200">
                <a:latin typeface="Times New Roman" pitchFamily="18" charset="0"/>
              </a:rPr>
              <a:t> </a:t>
            </a:r>
            <a:r>
              <a:rPr lang="th-TH" sz="3200" b="1">
                <a:latin typeface="Times New Roman" pitchFamily="18" charset="0"/>
              </a:rPr>
              <a:t>คือ เหตุการณ์ที่เกิดขึ้นโดยไม่ทราบล่วงหน้า</a:t>
            </a:r>
          </a:p>
          <a:p>
            <a:pPr eaLnBrk="1" hangingPunct="1"/>
            <a:r>
              <a:rPr lang="th-TH" sz="3200" b="1">
                <a:latin typeface="Times New Roman" pitchFamily="18" charset="0"/>
              </a:rPr>
              <a:t>และเมื่อเกิดขึ้นแล้วจะส่งผลให้เกิด การบาดเจ็บ ทรัพย์สินเสียหาย สูญเสียการผลิต</a:t>
            </a:r>
          </a:p>
        </p:txBody>
      </p:sp>
      <p:sp>
        <p:nvSpPr>
          <p:cNvPr id="167940" name="Text Box 4"/>
          <p:cNvSpPr txBox="1">
            <a:spLocks noChangeArrowheads="1"/>
          </p:cNvSpPr>
          <p:nvPr/>
        </p:nvSpPr>
        <p:spPr bwMode="auto">
          <a:xfrm>
            <a:off x="755650" y="3108325"/>
            <a:ext cx="7466013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600" b="1" u="sng">
                <a:latin typeface="Times New Roman" pitchFamily="18" charset="0"/>
              </a:rPr>
              <a:t>อุบัติการณ์</a:t>
            </a:r>
            <a:r>
              <a:rPr lang="en-US" sz="3200">
                <a:latin typeface="Times New Roman" pitchFamily="18" charset="0"/>
              </a:rPr>
              <a:t> </a:t>
            </a:r>
            <a:r>
              <a:rPr lang="th-TH" sz="3200">
                <a:latin typeface="Times New Roman" pitchFamily="18" charset="0"/>
              </a:rPr>
              <a:t>(</a:t>
            </a:r>
            <a:r>
              <a:rPr lang="en-US" sz="3200">
                <a:latin typeface="Times New Roman" pitchFamily="18" charset="0"/>
              </a:rPr>
              <a:t>Incident </a:t>
            </a:r>
            <a:r>
              <a:rPr lang="th-TH" sz="3200">
                <a:latin typeface="Times New Roman" pitchFamily="18" charset="0"/>
              </a:rPr>
              <a:t>)</a:t>
            </a:r>
            <a:r>
              <a:rPr lang="en-US" sz="3200">
                <a:latin typeface="Times New Roman" pitchFamily="18" charset="0"/>
              </a:rPr>
              <a:t> </a:t>
            </a:r>
            <a:r>
              <a:rPr lang="th-TH" sz="3200" b="1">
                <a:latin typeface="Times New Roman" pitchFamily="18" charset="0"/>
              </a:rPr>
              <a:t>คือ เหตุการณ์ที่เกิดขึ้นโดยไม่ทราบล่วงหน้า และเมื่อเกิดขึ้นแล้ว </a:t>
            </a:r>
            <a:r>
              <a:rPr lang="th-TH" sz="3600" b="1" u="sng">
                <a:latin typeface="Times New Roman" pitchFamily="18" charset="0"/>
              </a:rPr>
              <a:t>อาจจะ </a:t>
            </a:r>
            <a:r>
              <a:rPr lang="th-TH" sz="3200" b="1">
                <a:latin typeface="Times New Roman" pitchFamily="18" charset="0"/>
              </a:rPr>
              <a:t>ส่งผลให้เกิด การบาดเจ็บ ทรัพย์สินเสียหาย สูญเสียการผลิต     </a:t>
            </a:r>
          </a:p>
        </p:txBody>
      </p:sp>
      <p:sp>
        <p:nvSpPr>
          <p:cNvPr id="167941" name="Text Box 5"/>
          <p:cNvSpPr txBox="1">
            <a:spLocks noChangeArrowheads="1"/>
          </p:cNvSpPr>
          <p:nvPr/>
        </p:nvSpPr>
        <p:spPr bwMode="auto">
          <a:xfrm>
            <a:off x="755650" y="5157788"/>
            <a:ext cx="7737475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 u="sng">
                <a:latin typeface="Times New Roman" pitchFamily="18" charset="0"/>
              </a:rPr>
              <a:t>เหตุการณ์เกือบเกิดอุบัติเหตุ</a:t>
            </a:r>
            <a:r>
              <a:rPr lang="th-TH" sz="3200">
                <a:latin typeface="Times New Roman" pitchFamily="18" charset="0"/>
              </a:rPr>
              <a:t> (</a:t>
            </a:r>
            <a:r>
              <a:rPr lang="en-US" sz="3200">
                <a:latin typeface="Times New Roman" pitchFamily="18" charset="0"/>
              </a:rPr>
              <a:t>Near miss</a:t>
            </a:r>
            <a:r>
              <a:rPr lang="th-TH" sz="3200">
                <a:latin typeface="Times New Roman" pitchFamily="18" charset="0"/>
              </a:rPr>
              <a:t>)</a:t>
            </a:r>
            <a:r>
              <a:rPr lang="en-US" sz="3200">
                <a:latin typeface="Times New Roman" pitchFamily="18" charset="0"/>
              </a:rPr>
              <a:t> </a:t>
            </a:r>
            <a:r>
              <a:rPr lang="th-TH" sz="3200" b="1">
                <a:latin typeface="Times New Roman" pitchFamily="18" charset="0"/>
              </a:rPr>
              <a:t>คือ สภาวะเกือบเกิด</a:t>
            </a:r>
            <a:endParaRPr lang="en-US" sz="3200" b="1">
              <a:latin typeface="Times New Roman" pitchFamily="18" charset="0"/>
            </a:endParaRPr>
          </a:p>
          <a:p>
            <a:pPr eaLnBrk="1" hangingPunct="1"/>
            <a:r>
              <a:rPr lang="th-TH" sz="3200" b="1">
                <a:latin typeface="Times New Roman" pitchFamily="18" charset="0"/>
              </a:rPr>
              <a:t>อุบัติเหตุแตกต่างจากอุบัติเหตุ คือ ไม่มีความเสียหายเกิดขึ้น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67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9" grpId="0" autoUpdateAnimBg="0"/>
      <p:bldP spid="167940" grpId="0" autoUpdateAnimBg="0"/>
      <p:bldP spid="16794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iceberg"/>
          <p:cNvPicPr>
            <a:picLocks noChangeAspect="1" noChangeArrowheads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620713"/>
            <a:ext cx="4298950" cy="5853112"/>
          </a:xfrm>
          <a:noFill/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716463" y="333375"/>
            <a:ext cx="35290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5400">
                <a:solidFill>
                  <a:srgbClr val="FF3300"/>
                </a:solidFill>
                <a:latin typeface="PSL Olarn" pitchFamily="18" charset="-34"/>
                <a:cs typeface="PSL Olarn" pitchFamily="18" charset="-34"/>
              </a:rPr>
              <a:t>ผลของการสูญเสีย</a:t>
            </a:r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5003800" y="1571625"/>
            <a:ext cx="2811463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latin typeface="DSN PreeCha" pitchFamily="2" charset="-34"/>
                <a:cs typeface="DSN PreeCha" pitchFamily="2" charset="-34"/>
              </a:rPr>
              <a:t>ค่าใช้จ่ายทางตรง</a:t>
            </a:r>
          </a:p>
          <a:p>
            <a:pPr eaLnBrk="1" hangingPunct="1">
              <a:buFontTx/>
              <a:buChar char="•"/>
            </a:pPr>
            <a:r>
              <a:rPr lang="th-TH" b="1">
                <a:latin typeface="PSL ThaiAntique" pitchFamily="18" charset="-34"/>
                <a:cs typeface="PSL ThaiAntique" pitchFamily="18" charset="-34"/>
              </a:rPr>
              <a:t> ค่าทดแทนกองทุนทดแทน</a:t>
            </a:r>
          </a:p>
          <a:p>
            <a:pPr eaLnBrk="1" hangingPunct="1">
              <a:buFontTx/>
              <a:buChar char="•"/>
            </a:pPr>
            <a:r>
              <a:rPr lang="th-TH" b="1">
                <a:latin typeface="PSL ThaiAntique" pitchFamily="18" charset="-34"/>
                <a:cs typeface="PSL ThaiAntique" pitchFamily="18" charset="-34"/>
              </a:rPr>
              <a:t> ค่ารักษา</a:t>
            </a:r>
          </a:p>
          <a:p>
            <a:pPr eaLnBrk="1" hangingPunct="1">
              <a:buFontTx/>
              <a:buChar char="•"/>
            </a:pPr>
            <a:r>
              <a:rPr lang="th-TH" b="1">
                <a:latin typeface="PSL ThaiAntique" pitchFamily="18" charset="-34"/>
                <a:cs typeface="PSL ThaiAntique" pitchFamily="18" charset="-34"/>
              </a:rPr>
              <a:t> จ้างคนทำงานแทน</a:t>
            </a:r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4953000" y="3779838"/>
            <a:ext cx="17589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latin typeface="DSN PreeCha" pitchFamily="2" charset="-34"/>
                <a:cs typeface="DSN PreeCha" pitchFamily="2" charset="-34"/>
              </a:rPr>
              <a:t>ค่าทางอ้อม</a:t>
            </a:r>
          </a:p>
          <a:p>
            <a:pPr eaLnBrk="1" hangingPunct="1">
              <a:buFontTx/>
              <a:buChar char="•"/>
            </a:pPr>
            <a:r>
              <a:rPr lang="th-TH" b="1">
                <a:latin typeface="PSL ThaiAntique" pitchFamily="18" charset="-34"/>
                <a:cs typeface="PSL ThaiAntique" pitchFamily="18" charset="-34"/>
              </a:rPr>
              <a:t> คนแทน</a:t>
            </a:r>
          </a:p>
          <a:p>
            <a:pPr eaLnBrk="1" hangingPunct="1">
              <a:buFontTx/>
              <a:buChar char="•"/>
            </a:pPr>
            <a:r>
              <a:rPr lang="th-TH" b="1">
                <a:latin typeface="PSL ThaiAntique" pitchFamily="18" charset="-34"/>
                <a:cs typeface="PSL ThaiAntique" pitchFamily="18" charset="-34"/>
              </a:rPr>
              <a:t> ล่วงเวลา</a:t>
            </a:r>
          </a:p>
          <a:p>
            <a:pPr eaLnBrk="1" hangingPunct="1">
              <a:buFontTx/>
              <a:buChar char="•"/>
            </a:pPr>
            <a:r>
              <a:rPr lang="th-TH" b="1">
                <a:latin typeface="PSL ThaiAntique" pitchFamily="18" charset="-34"/>
                <a:cs typeface="PSL ThaiAntique" pitchFamily="18" charset="-34"/>
              </a:rPr>
              <a:t> เสียเวลา</a:t>
            </a:r>
          </a:p>
          <a:p>
            <a:pPr eaLnBrk="1" hangingPunct="1">
              <a:buFontTx/>
              <a:buChar char="•"/>
            </a:pPr>
            <a:r>
              <a:rPr lang="th-TH" b="1">
                <a:latin typeface="PSL ThaiAntique" pitchFamily="18" charset="-34"/>
                <a:cs typeface="PSL ThaiAntique" pitchFamily="18" charset="-34"/>
              </a:rPr>
              <a:t> ของเสียหาย</a:t>
            </a:r>
          </a:p>
          <a:p>
            <a:pPr eaLnBrk="1" hangingPunct="1">
              <a:buFontTx/>
              <a:buChar char="•"/>
            </a:pPr>
            <a:r>
              <a:rPr lang="th-TH" b="1">
                <a:latin typeface="PSL ThaiAntique" pitchFamily="18" charset="-34"/>
                <a:cs typeface="PSL ThaiAntique" pitchFamily="18" charset="-34"/>
              </a:rPr>
              <a:t> ภาครัฐกดดัน</a:t>
            </a:r>
          </a:p>
        </p:txBody>
      </p:sp>
      <p:sp>
        <p:nvSpPr>
          <p:cNvPr id="97287" name="Line 7"/>
          <p:cNvSpPr>
            <a:spLocks noChangeShapeType="1"/>
          </p:cNvSpPr>
          <p:nvPr/>
        </p:nvSpPr>
        <p:spPr bwMode="auto">
          <a:xfrm flipH="1">
            <a:off x="3635375" y="1916113"/>
            <a:ext cx="1296988" cy="2174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th-TH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SL ThaiAntique" pitchFamily="18" charset="-34"/>
              <a:cs typeface="PSL ThaiAntique" pitchFamily="18" charset="-34"/>
            </a:endParaRPr>
          </a:p>
        </p:txBody>
      </p:sp>
      <p:sp>
        <p:nvSpPr>
          <p:cNvPr id="97288" name="Line 8"/>
          <p:cNvSpPr>
            <a:spLocks noChangeShapeType="1"/>
          </p:cNvSpPr>
          <p:nvPr/>
        </p:nvSpPr>
        <p:spPr bwMode="auto">
          <a:xfrm flipH="1">
            <a:off x="3505200" y="4419600"/>
            <a:ext cx="12239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th-TH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SL ThaiAntique" pitchFamily="18" charset="-34"/>
              <a:cs typeface="PSL ThaiAntique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/>
      <p:bldP spid="972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WordArt 2"/>
          <p:cNvSpPr>
            <a:spLocks noChangeArrowheads="1" noChangeShapeType="1" noTextEdit="1"/>
          </p:cNvSpPr>
          <p:nvPr/>
        </p:nvSpPr>
        <p:spPr bwMode="auto">
          <a:xfrm>
            <a:off x="2195513" y="785813"/>
            <a:ext cx="4721225" cy="887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200" b="1" kern="1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rgbClr val="000099"/>
                </a:solidFill>
                <a:latin typeface="AngsanaUPC"/>
                <a:cs typeface="AngsanaUPC"/>
              </a:rPr>
              <a:t>หลักการป้องกันอุบัติเหตุ</a:t>
            </a:r>
          </a:p>
        </p:txBody>
      </p:sp>
      <p:sp>
        <p:nvSpPr>
          <p:cNvPr id="171011" name="WordArt 3"/>
          <p:cNvSpPr>
            <a:spLocks noChangeArrowheads="1" noChangeShapeType="1" noTextEdit="1"/>
          </p:cNvSpPr>
          <p:nvPr/>
        </p:nvSpPr>
        <p:spPr bwMode="auto">
          <a:xfrm>
            <a:off x="928688" y="1785938"/>
            <a:ext cx="9207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 Black"/>
              </a:rPr>
              <a:t>3 E</a:t>
            </a:r>
            <a:endParaRPr lang="th-TH" sz="3600" kern="10">
              <a:ln w="9525">
                <a:solidFill>
                  <a:schemeClr val="tx1"/>
                </a:solidFill>
                <a:round/>
                <a:headEnd/>
                <a:tailEnd/>
              </a:ln>
              <a:latin typeface="Arial Black"/>
            </a:endParaRPr>
          </a:p>
        </p:txBody>
      </p:sp>
      <p:sp>
        <p:nvSpPr>
          <p:cNvPr id="171012" name="WordArt 4"/>
          <p:cNvSpPr>
            <a:spLocks noChangeArrowheads="1" noChangeShapeType="1" noTextEdit="1"/>
          </p:cNvSpPr>
          <p:nvPr/>
        </p:nvSpPr>
        <p:spPr bwMode="auto">
          <a:xfrm>
            <a:off x="642938" y="3071813"/>
            <a:ext cx="41052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A50021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E = ENGINEERING</a:t>
            </a:r>
            <a:endParaRPr lang="th-TH" sz="3600" kern="10">
              <a:ln w="9525">
                <a:solidFill>
                  <a:srgbClr val="A50021"/>
                </a:solidFill>
                <a:round/>
                <a:headEnd/>
                <a:tailEnd/>
              </a:ln>
              <a:solidFill>
                <a:srgbClr val="A50021"/>
              </a:solidFill>
              <a:latin typeface="Arial Black"/>
            </a:endParaRPr>
          </a:p>
        </p:txBody>
      </p:sp>
      <p:sp>
        <p:nvSpPr>
          <p:cNvPr id="171013" name="WordArt 5"/>
          <p:cNvSpPr>
            <a:spLocks noChangeArrowheads="1" noChangeShapeType="1" noTextEdit="1"/>
          </p:cNvSpPr>
          <p:nvPr/>
        </p:nvSpPr>
        <p:spPr bwMode="auto">
          <a:xfrm>
            <a:off x="642938" y="4214813"/>
            <a:ext cx="35337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rial Black"/>
              </a:rPr>
              <a:t>E = EDUCATION</a:t>
            </a:r>
            <a:endParaRPr lang="th-TH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FF"/>
              </a:solidFill>
              <a:latin typeface="Arial Black"/>
            </a:endParaRPr>
          </a:p>
        </p:txBody>
      </p:sp>
      <p:sp>
        <p:nvSpPr>
          <p:cNvPr id="171014" name="WordArt 6"/>
          <p:cNvSpPr>
            <a:spLocks noChangeArrowheads="1" noChangeShapeType="1" noTextEdit="1"/>
          </p:cNvSpPr>
          <p:nvPr/>
        </p:nvSpPr>
        <p:spPr bwMode="auto">
          <a:xfrm>
            <a:off x="642938" y="5357813"/>
            <a:ext cx="39338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200" kern="10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latin typeface="Arial Black"/>
              </a:rPr>
              <a:t>E = ENFORCEMENT</a:t>
            </a:r>
            <a:endParaRPr lang="th-TH" sz="3200" kern="10">
              <a:ln w="9525">
                <a:solidFill>
                  <a:srgbClr val="FF00FF"/>
                </a:solidFill>
                <a:round/>
                <a:headEnd/>
                <a:tailEnd/>
              </a:ln>
              <a:solidFill>
                <a:srgbClr val="FF00FF"/>
              </a:solidFill>
              <a:latin typeface="Arial Black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143500" y="2786063"/>
            <a:ext cx="40005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6600" b="1"/>
              <a:t>วิศวกรรมศาสตร์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143500" y="4000500"/>
            <a:ext cx="40005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6600" b="1"/>
              <a:t>การศึกษา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143500" y="5072063"/>
            <a:ext cx="4000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5400" b="1"/>
              <a:t>การออกกฎข้อบังคับ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71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7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0" grpId="0" animBg="1"/>
      <p:bldP spid="171011" grpId="0" animBg="1"/>
      <p:bldP spid="171012" grpId="0" animBg="1"/>
      <p:bldP spid="171013" grpId="0" animBg="1"/>
      <p:bldP spid="171014" grpId="0" animBg="1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14313" y="357188"/>
            <a:ext cx="871537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u="sng">
                <a:latin typeface="AngsanaUPC" pitchFamily="18" charset="-34"/>
                <a:cs typeface="AngsanaUPC" pitchFamily="18" charset="-34"/>
              </a:rPr>
              <a:t>Engineering</a:t>
            </a:r>
            <a:r>
              <a:rPr lang="en-US" sz="3200" b="1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3200" b="1">
                <a:latin typeface="AngsanaUPC" pitchFamily="18" charset="-34"/>
                <a:cs typeface="AngsanaUPC" pitchFamily="18" charset="-34"/>
              </a:rPr>
              <a:t>(วิศวกรรมศาสตร์) คือการใช้ความรู้วิชาการด้านวิชาวิศวกรรมศาสตร์ ในการคำนวนและออกแบบเครื่องจักรเครื่องมือที่มีประสิทธิภาพการใช้งานที่ปลอดภัยที่สุด การติดตั้งเครื่องป้องกันอันตรายให้แก่ส่วนที่เคลื่อนไหวหรืออันตรายของเครื่องจักร การวางผังโรงงาน ระบบไฟฟ้า แสงสว่าง การระบายอากาศเป็นต้น  </a:t>
            </a:r>
            <a:r>
              <a:rPr lang="en-US" sz="3200" b="1">
                <a:latin typeface="AngsanaUPC" pitchFamily="18" charset="-34"/>
                <a:cs typeface="AngsanaUPC" pitchFamily="18" charset="-34"/>
              </a:rPr>
              <a:t>  </a:t>
            </a:r>
            <a:endParaRPr lang="th-TH" sz="3200" b="1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14313" y="3143250"/>
            <a:ext cx="871537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u="sng">
                <a:latin typeface="AngsanaUPC" pitchFamily="18" charset="-34"/>
                <a:cs typeface="AngsanaUPC" pitchFamily="18" charset="-34"/>
              </a:rPr>
              <a:t>Education</a:t>
            </a:r>
            <a:r>
              <a:rPr lang="th-TH" sz="3200" b="1">
                <a:latin typeface="AngsanaUPC" pitchFamily="18" charset="-34"/>
                <a:cs typeface="AngsanaUPC" pitchFamily="18" charset="-34"/>
              </a:rPr>
              <a:t> (การศึกษา) คือการให้การศึกษา หรือการฝึกอบรมและ แนะนำคนงาน หัวหน้างาน ตลอดจนผู้ที่เกี่ยวข้องในการทำงาน ให้มีความรู้ความเข้าใจเกี่ยวกับการป้องกันอุบัติเหตุ และการเสริมสร้างความปลอดภัยในโรงงานให้รู้ว่าอุบัติเหตุจะเกิดขึ้นและป้องกันได้อย่างไร และจะทำงานวิธีใดจึงจะปลอดภัยที่สุด เป็นต้น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14313" y="357188"/>
            <a:ext cx="871537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 u="sng">
                <a:latin typeface="AngsanaUPC" pitchFamily="18" charset="-34"/>
                <a:cs typeface="AngsanaUPC" pitchFamily="18" charset="-34"/>
              </a:rPr>
              <a:t>Enforcement</a:t>
            </a:r>
            <a:r>
              <a:rPr lang="en-US" sz="3200" b="1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3200" b="1">
                <a:latin typeface="AngsanaUPC" pitchFamily="18" charset="-34"/>
                <a:cs typeface="AngsanaUPC" pitchFamily="18" charset="-34"/>
              </a:rPr>
              <a:t>(การออกกฎข้อบังคับ) คือการกำหนดวิธีการทำงานอย่างปลอดภัย และมาตรการบังคับควบคุมให้คนงานปฏิบัติตาม เป็นระเบียบปฏิบัติที่ต้องประกาศให้ทราบทั่วกัน หากผู้ใดฝ่าฝืนหรือไม่ปฏิบัติตามจะต้องถูกลงโทษ เพื่อให้เกิดความสำนึกและหลีกเลี่ยงการทำงานที่ไม่ถูกต้องหรือเป็นอันตราย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14375" y="214313"/>
            <a:ext cx="7643813" cy="1143000"/>
          </a:xfrm>
        </p:spPr>
        <p:txBody>
          <a:bodyPr anchorCtr="1"/>
          <a:lstStyle/>
          <a:p>
            <a:pPr eaLnBrk="1" hangingPunct="1"/>
            <a:r>
              <a:rPr lang="th-TH" sz="6600" b="1" smtClean="0">
                <a:solidFill>
                  <a:srgbClr val="000099"/>
                </a:solidFill>
                <a:latin typeface="PSL Mittrapab" pitchFamily="18" charset="-34"/>
                <a:cs typeface="PSL Mittrapab" pitchFamily="18" charset="-34"/>
              </a:rPr>
              <a:t>ลองช่วยกันคิด</a:t>
            </a:r>
            <a:r>
              <a:rPr lang="en-US" sz="6600" b="1" smtClean="0">
                <a:solidFill>
                  <a:srgbClr val="000099"/>
                </a:solidFill>
                <a:latin typeface="PSL Mittrapab" pitchFamily="18" charset="-34"/>
                <a:cs typeface="PSL Mittrapab" pitchFamily="18" charset="-34"/>
              </a:rPr>
              <a:t>?</a:t>
            </a:r>
            <a:endParaRPr lang="th-TH" sz="6600" b="1" smtClean="0">
              <a:solidFill>
                <a:srgbClr val="000099"/>
              </a:solidFill>
              <a:latin typeface="PSL Mittrapab" pitchFamily="18" charset="-34"/>
              <a:cs typeface="PSL Mittrapab" pitchFamily="18" charset="-34"/>
            </a:endParaRP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371600"/>
            <a:ext cx="8458200" cy="5181600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th-TH" sz="3600" b="1" dirty="0" smtClean="0">
                <a:latin typeface="PSL Omyim" pitchFamily="18" charset="-34"/>
                <a:cs typeface="PSL Omyim" pitchFamily="18" charset="-34"/>
              </a:rPr>
              <a:t>สภาพที่ทำงานไม่ปลอดภัยเป็นสาเหตุหลักของอุบัติเหตุ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sz="3600" dirty="0" smtClean="0">
              <a:effectLst>
                <a:outerShdw blurRad="38100" dist="38100" dir="2700000" algn="tl">
                  <a:srgbClr val="000000"/>
                </a:outerShdw>
              </a:effectLst>
              <a:latin typeface="PSL Omyim" pitchFamily="18" charset="-34"/>
              <a:cs typeface="PSL Omyim" pitchFamily="18" charset="-34"/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th-TH" sz="3600" b="1" dirty="0" err="1" smtClean="0">
                <a:latin typeface="PSL Omyim" pitchFamily="18" charset="-34"/>
                <a:cs typeface="PSL Omyim" pitchFamily="18" charset="-34"/>
              </a:rPr>
              <a:t>จป</a:t>
            </a:r>
            <a:r>
              <a:rPr lang="en-US" sz="3600" b="1" dirty="0" smtClean="0">
                <a:latin typeface="PSL Omyim" pitchFamily="18" charset="-34"/>
                <a:cs typeface="PSL Omyim" pitchFamily="18" charset="-34"/>
              </a:rPr>
              <a:t>. </a:t>
            </a:r>
            <a:r>
              <a:rPr lang="th-TH" sz="3600" b="1" dirty="0" smtClean="0">
                <a:latin typeface="PSL Omyim" pitchFamily="18" charset="-34"/>
                <a:cs typeface="PSL Omyim" pitchFamily="18" charset="-34"/>
              </a:rPr>
              <a:t>ทุกระดับสามารถทำให้สภาพการทำงานปลอดภัยได้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sz="3600" dirty="0" smtClean="0">
              <a:effectLst>
                <a:outerShdw blurRad="38100" dist="38100" dir="2700000" algn="tl">
                  <a:srgbClr val="000000"/>
                </a:outerShdw>
              </a:effectLst>
              <a:latin typeface="PSL Omyim" pitchFamily="18" charset="-34"/>
              <a:cs typeface="PSL Omyim" pitchFamily="18" charset="-34"/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th-TH" sz="3600" b="1" dirty="0" smtClean="0">
                <a:latin typeface="PSL Omyim" pitchFamily="18" charset="-34"/>
                <a:cs typeface="PSL Omyim" pitchFamily="18" charset="-34"/>
              </a:rPr>
              <a:t>อัตราการเกิดอุบัติเหตุต่ำ แสดงว่าโปรแกรม </a:t>
            </a:r>
            <a:r>
              <a:rPr lang="en-US" sz="3600" b="1" dirty="0" smtClean="0">
                <a:latin typeface="PSL Omyim" pitchFamily="18" charset="-34"/>
                <a:cs typeface="PSL Omyim" pitchFamily="18" charset="-34"/>
              </a:rPr>
              <a:t>Safety </a:t>
            </a:r>
            <a:r>
              <a:rPr lang="th-TH" sz="3600" b="1" dirty="0" smtClean="0">
                <a:latin typeface="PSL Omyim" pitchFamily="18" charset="-34"/>
                <a:cs typeface="PSL Omyim" pitchFamily="18" charset="-34"/>
              </a:rPr>
              <a:t>ได้ผล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sz="3600" dirty="0" smtClean="0">
              <a:effectLst>
                <a:outerShdw blurRad="38100" dist="38100" dir="2700000" algn="tl">
                  <a:srgbClr val="000000"/>
                </a:outerShdw>
              </a:effectLst>
              <a:latin typeface="PSL Omyim" pitchFamily="18" charset="-34"/>
              <a:cs typeface="PSL Omyim" pitchFamily="18" charset="-34"/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th-TH" sz="3600" b="1" dirty="0" smtClean="0">
                <a:latin typeface="PSL Omyim" pitchFamily="18" charset="-34"/>
                <a:cs typeface="PSL Omyim" pitchFamily="18" charset="-34"/>
              </a:rPr>
              <a:t>การสอบสวนอุบัติเหตุ หาปัญหาต้นตอทำให้ </a:t>
            </a:r>
            <a:r>
              <a:rPr lang="en-US" sz="3600" b="1" dirty="0" smtClean="0">
                <a:latin typeface="PSL Omyim" pitchFamily="18" charset="-34"/>
                <a:cs typeface="PSL Omyim" pitchFamily="18" charset="-34"/>
              </a:rPr>
              <a:t>Safety </a:t>
            </a:r>
            <a:r>
              <a:rPr lang="th-TH" sz="3600" b="1" dirty="0" smtClean="0">
                <a:latin typeface="PSL Omyim" pitchFamily="18" charset="-34"/>
                <a:cs typeface="PSL Omyim" pitchFamily="18" charset="-34"/>
              </a:rPr>
              <a:t>ดีขึ้น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th-TH" sz="36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PSL Omyim" pitchFamily="18" charset="-34"/>
                <a:cs typeface="PSL Omyim" pitchFamily="18" charset="-34"/>
              </a:rPr>
              <a:t>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en-US" sz="3600" dirty="0" smtClean="0">
              <a:effectLst>
                <a:outerShdw blurRad="38100" dist="38100" dir="2700000" algn="tl">
                  <a:srgbClr val="000000"/>
                </a:outerShdw>
              </a:effectLst>
              <a:latin typeface="PSL Omyim" pitchFamily="18" charset="-34"/>
              <a:cs typeface="PSL Omyim" pitchFamily="18" charset="-34"/>
            </a:endParaRPr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1279525" y="2074863"/>
            <a:ext cx="6380163" cy="646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solidFill>
                  <a:srgbClr val="FF0000"/>
                </a:solidFill>
                <a:latin typeface="PSL Olarn" pitchFamily="18" charset="-34"/>
                <a:cs typeface="PSL Olarn" pitchFamily="18" charset="-34"/>
              </a:rPr>
              <a:t>การกระทำไม่ปลอดภัย ทำให้เกิดสภาพไม่ปลอดภัย</a:t>
            </a:r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1447800" y="3276600"/>
            <a:ext cx="7410450" cy="646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600" b="1">
                <a:solidFill>
                  <a:srgbClr val="FF0000"/>
                </a:solidFill>
                <a:latin typeface="PSL Olarn" pitchFamily="18" charset="-34"/>
                <a:cs typeface="PSL Olarn" pitchFamily="18" charset="-34"/>
              </a:rPr>
              <a:t>ถ้าพนักงานไม่ร่วมมือ จป.พยายามยังไงก็ไม่สำเร็จ</a:t>
            </a:r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1371600" y="4419600"/>
            <a:ext cx="6786563" cy="646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solidFill>
                  <a:srgbClr val="FF0000"/>
                </a:solidFill>
                <a:latin typeface="PSL Olarn" pitchFamily="18" charset="-34"/>
                <a:cs typeface="PSL Olarn" pitchFamily="18" charset="-34"/>
              </a:rPr>
              <a:t>การเกิดน้อยไม่สามารถประกันได้ว่าไม่เกิด หรือ ได้ผล</a:t>
            </a:r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1447800" y="5638800"/>
            <a:ext cx="4941888" cy="646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solidFill>
                  <a:srgbClr val="FF0000"/>
                </a:solidFill>
                <a:latin typeface="PSL Olarn" pitchFamily="18" charset="-34"/>
                <a:cs typeface="PSL Olarn" pitchFamily="18" charset="-34"/>
              </a:rPr>
              <a:t>สอบสวนดี แต่ไม่แก้ไขหน้างานก็ไร้ผล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/>
      <p:bldP spid="91141" grpId="0"/>
      <p:bldP spid="91142" grpId="0"/>
      <p:bldP spid="911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839788"/>
            <a:ext cx="4806950" cy="790575"/>
          </a:xfrm>
          <a:gradFill rotWithShape="0">
            <a:gsLst>
              <a:gs pos="0">
                <a:srgbClr val="FF66FF"/>
              </a:gs>
              <a:gs pos="100000">
                <a:srgbClr val="FFFFCC"/>
              </a:gs>
            </a:gsLst>
            <a:path path="rect">
              <a:fillToRect r="100000" b="100000"/>
            </a:path>
          </a:gradFill>
          <a:ln>
            <a:solidFill>
              <a:srgbClr val="CC00FF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5500" b="1" dirty="0" smtClean="0">
                <a:solidFill>
                  <a:srgbClr val="000099"/>
                </a:solidFill>
              </a:rPr>
              <a:t>อุบัติเหตุจากการทำงาน</a:t>
            </a:r>
          </a:p>
        </p:txBody>
      </p:sp>
      <p:sp>
        <p:nvSpPr>
          <p:cNvPr id="1029" name="Text Box 3"/>
          <p:cNvSpPr txBox="1">
            <a:spLocks noChangeArrowheads="1"/>
          </p:cNvSpPr>
          <p:nvPr/>
        </p:nvSpPr>
        <p:spPr bwMode="auto">
          <a:xfrm>
            <a:off x="838200" y="1752600"/>
            <a:ext cx="67818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4200" b="1">
                <a:latin typeface="Angsana New" pitchFamily="18" charset="-34"/>
              </a:rPr>
              <a:t>สาเหตุของอุบัติเหตุ   แบ่งได้เป็น 2 ส่วน  คือ</a:t>
            </a:r>
          </a:p>
        </p:txBody>
      </p:sp>
      <p:sp>
        <p:nvSpPr>
          <p:cNvPr id="172036" name="Text Box 4"/>
          <p:cNvSpPr txBox="1">
            <a:spLocks noChangeArrowheads="1"/>
          </p:cNvSpPr>
          <p:nvPr/>
        </p:nvSpPr>
        <p:spPr bwMode="auto">
          <a:xfrm>
            <a:off x="1143000" y="2895600"/>
            <a:ext cx="6019800" cy="233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th-TH" sz="4200" b="1">
                <a:latin typeface="Angsana New" pitchFamily="18" charset="-34"/>
              </a:rPr>
              <a:t>สาเหตุพื้นฐานหรือสาเหตุที่เอื้ออำนวยให้เกิดอุบัติเหตุ</a:t>
            </a:r>
          </a:p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th-TH" sz="4200" b="1">
                <a:latin typeface="Angsana New" pitchFamily="18" charset="-34"/>
              </a:rPr>
              <a:t>สาเหตุหลักที่ทำให้เกิดอุบัติเหตุ</a:t>
            </a:r>
          </a:p>
        </p:txBody>
      </p:sp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4251325" y="5410200"/>
          <a:ext cx="3273425" cy="854075"/>
        </p:xfrm>
        <a:graphic>
          <a:graphicData uri="http://schemas.openxmlformats.org/presentationml/2006/ole">
            <p:oleObj spid="_x0000_s1026" name="Clip" r:id="rId3" imgW="6545263" imgH="1706563" progId="MS_ClipArt_Gallery.2">
              <p:embed/>
            </p:oleObj>
          </a:graphicData>
        </a:graphic>
      </p:graphicFrame>
      <p:graphicFrame>
        <p:nvGraphicFramePr>
          <p:cNvPr id="1027" name="Object 6"/>
          <p:cNvGraphicFramePr>
            <a:graphicFrameLocks noChangeAspect="1"/>
          </p:cNvGraphicFramePr>
          <p:nvPr/>
        </p:nvGraphicFramePr>
        <p:xfrm>
          <a:off x="7689850" y="5105400"/>
          <a:ext cx="847725" cy="1039813"/>
        </p:xfrm>
        <a:graphic>
          <a:graphicData uri="http://schemas.openxmlformats.org/presentationml/2006/ole">
            <p:oleObj spid="_x0000_s1027" name="Clip" r:id="rId4" imgW="3212327" imgH="3935896" progId="MS_ClipArt_Gallery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2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20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Text Box 2"/>
          <p:cNvSpPr txBox="1">
            <a:spLocks noChangeArrowheads="1"/>
          </p:cNvSpPr>
          <p:nvPr/>
        </p:nvSpPr>
        <p:spPr bwMode="auto">
          <a:xfrm>
            <a:off x="395288" y="981075"/>
            <a:ext cx="8424862" cy="588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1. การบริหารจัดการและการควบคุมความปลอดภัยขาดประสิทธิภาพ</a:t>
            </a:r>
          </a:p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	</a:t>
            </a:r>
            <a:r>
              <a:rPr lang="th-TH" sz="3200" b="1">
                <a:latin typeface="Angsana New" pitchFamily="18" charset="-34"/>
              </a:rPr>
              <a:t>- ไม่มีการสอนหรืออบรมเกี่ยวกับความปลอดภัย</a:t>
            </a:r>
          </a:p>
          <a:p>
            <a:pPr>
              <a:spcBef>
                <a:spcPct val="50000"/>
              </a:spcBef>
            </a:pPr>
            <a:r>
              <a:rPr lang="th-TH" sz="3200" b="1">
                <a:latin typeface="Angsana New" pitchFamily="18" charset="-34"/>
              </a:rPr>
              <a:t>	- ไม่บังคับให้มีการปฏิบัติตามระเบียบหรือกฎความปลอดภัย</a:t>
            </a:r>
          </a:p>
          <a:p>
            <a:pPr>
              <a:spcBef>
                <a:spcPct val="50000"/>
              </a:spcBef>
            </a:pPr>
            <a:r>
              <a:rPr lang="th-TH" sz="3200" b="1">
                <a:latin typeface="Angsana New" pitchFamily="18" charset="-34"/>
              </a:rPr>
              <a:t>	- ไม่ได้วางแผนงานความปลอดภัยในการทำงาน</a:t>
            </a:r>
          </a:p>
          <a:p>
            <a:pPr>
              <a:spcBef>
                <a:spcPct val="50000"/>
              </a:spcBef>
            </a:pPr>
            <a:r>
              <a:rPr lang="th-TH" sz="3200" b="1">
                <a:latin typeface="Angsana New" pitchFamily="18" charset="-34"/>
              </a:rPr>
              <a:t>	- ขาดการติดตามแผนการทำงานด้านความปลอดภัยอย่างสม่ำเสมอ</a:t>
            </a:r>
          </a:p>
          <a:p>
            <a:pPr>
              <a:spcBef>
                <a:spcPct val="50000"/>
              </a:spcBef>
            </a:pPr>
            <a:r>
              <a:rPr lang="th-TH" sz="3200" b="1">
                <a:latin typeface="Angsana New" pitchFamily="18" charset="-34"/>
              </a:rPr>
              <a:t>	- ไม่ได้ทำการแก้ไขจุดที่เป็นอันตราย</a:t>
            </a:r>
          </a:p>
          <a:p>
            <a:pPr>
              <a:spcBef>
                <a:spcPct val="50000"/>
              </a:spcBef>
            </a:pPr>
            <a:r>
              <a:rPr lang="th-TH" sz="3200" b="1">
                <a:latin typeface="Angsana New" pitchFamily="18" charset="-34"/>
              </a:rPr>
              <a:t>	- ไม่มีการจัดหาอุปกรณ์ป้องกันอันตรายให้</a:t>
            </a: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7308850" y="1916113"/>
          <a:ext cx="1370013" cy="1473200"/>
        </p:xfrm>
        <a:graphic>
          <a:graphicData uri="http://schemas.openxmlformats.org/presentationml/2006/ole">
            <p:oleObj spid="_x0000_s2050" name="Clip" r:id="rId3" imgW="3025775" imgH="3252788" progId="MS_ClipArt_Gallery.2">
              <p:embed/>
            </p:oleObj>
          </a:graphicData>
        </a:graphic>
      </p:graphicFrame>
      <p:sp>
        <p:nvSpPr>
          <p:cNvPr id="205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188913"/>
            <a:ext cx="7772400" cy="838200"/>
          </a:xfrm>
          <a:gradFill rotWithShape="0">
            <a:gsLst>
              <a:gs pos="0">
                <a:schemeClr val="bg1"/>
              </a:gs>
              <a:gs pos="100000">
                <a:srgbClr val="FF9900"/>
              </a:gs>
            </a:gsLst>
            <a:lin ang="18900000" scaled="1"/>
          </a:gradFill>
        </p:spPr>
        <p:txBody>
          <a:bodyPr/>
          <a:lstStyle/>
          <a:p>
            <a:pPr eaLnBrk="1" hangingPunct="1"/>
            <a:r>
              <a:rPr lang="th-TH" sz="4900" b="1" i="1" u="sng" smtClean="0">
                <a:solidFill>
                  <a:srgbClr val="000099"/>
                </a:solidFill>
              </a:rPr>
              <a:t>สาเหตุพื้นฐานที่ทำให้เกิดอุบัติเหตุ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73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3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73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30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30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730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730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Text Box 2"/>
          <p:cNvSpPr txBox="1">
            <a:spLocks noChangeArrowheads="1"/>
          </p:cNvSpPr>
          <p:nvPr/>
        </p:nvSpPr>
        <p:spPr bwMode="auto">
          <a:xfrm>
            <a:off x="609600" y="1219200"/>
            <a:ext cx="7924800" cy="527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2. สภาวะทางจิตใจของบุคคลไม่ปกติหรือไม่เหมาะสม</a:t>
            </a:r>
          </a:p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	</a:t>
            </a:r>
            <a:r>
              <a:rPr lang="th-TH" sz="3200" b="1">
                <a:latin typeface="Angsana New" pitchFamily="18" charset="-34"/>
              </a:rPr>
              <a:t>- ขาดความรู้หรือจิตสำนึกความปลอดภัย</a:t>
            </a:r>
          </a:p>
          <a:p>
            <a:pPr>
              <a:spcBef>
                <a:spcPct val="50000"/>
              </a:spcBef>
            </a:pPr>
            <a:r>
              <a:rPr lang="th-TH" sz="3200" b="1">
                <a:latin typeface="Angsana New" pitchFamily="18" charset="-34"/>
              </a:rPr>
              <a:t>	- ภาวะจิตใจตอบสนองช้าเกินไป</a:t>
            </a:r>
          </a:p>
          <a:p>
            <a:pPr>
              <a:spcBef>
                <a:spcPct val="50000"/>
              </a:spcBef>
            </a:pPr>
            <a:r>
              <a:rPr lang="th-TH" sz="3200" b="1">
                <a:latin typeface="Angsana New" pitchFamily="18" charset="-34"/>
              </a:rPr>
              <a:t>	- มีทัศนคติไม่ดี และไม่ถูกต้อง</a:t>
            </a:r>
          </a:p>
          <a:p>
            <a:pPr>
              <a:spcBef>
                <a:spcPct val="50000"/>
              </a:spcBef>
            </a:pPr>
            <a:r>
              <a:rPr lang="th-TH" sz="3200" b="1">
                <a:latin typeface="Angsana New" pitchFamily="18" charset="-34"/>
              </a:rPr>
              <a:t>	- ขาดสมาธิและความตั้งใจในการทำงาน</a:t>
            </a:r>
          </a:p>
          <a:p>
            <a:pPr>
              <a:spcBef>
                <a:spcPct val="50000"/>
              </a:spcBef>
            </a:pPr>
            <a:r>
              <a:rPr lang="th-TH" sz="3200" b="1">
                <a:latin typeface="Angsana New" pitchFamily="18" charset="-34"/>
              </a:rPr>
              <a:t>	- ไม่สามารถควบคุมอารมณ์ได้</a:t>
            </a:r>
          </a:p>
          <a:p>
            <a:pPr>
              <a:spcBef>
                <a:spcPct val="50000"/>
              </a:spcBef>
            </a:pPr>
            <a:r>
              <a:rPr lang="th-TH" sz="3200" b="1">
                <a:latin typeface="Angsana New" pitchFamily="18" charset="-34"/>
              </a:rPr>
              <a:t>	- ตื่นเต้น ขวัญอ่อน กลัว ตกใจง่าย</a:t>
            </a: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7010400" y="5105400"/>
          <a:ext cx="1370013" cy="1473200"/>
        </p:xfrm>
        <a:graphic>
          <a:graphicData uri="http://schemas.openxmlformats.org/presentationml/2006/ole">
            <p:oleObj spid="_x0000_s3074" name="Clip" r:id="rId3" imgW="3025775" imgH="3252788" progId="MS_ClipArt_Gallery.2">
              <p:embed/>
            </p:oleObj>
          </a:graphicData>
        </a:graphic>
      </p:graphicFrame>
      <p:sp>
        <p:nvSpPr>
          <p:cNvPr id="307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428750" y="214313"/>
            <a:ext cx="7715250" cy="857250"/>
          </a:xfrm>
          <a:gradFill rotWithShape="0">
            <a:gsLst>
              <a:gs pos="0">
                <a:schemeClr val="bg1"/>
              </a:gs>
              <a:gs pos="100000">
                <a:srgbClr val="FF9900"/>
              </a:gs>
            </a:gsLst>
            <a:lin ang="18900000" scaled="1"/>
          </a:gradFill>
        </p:spPr>
        <p:txBody>
          <a:bodyPr/>
          <a:lstStyle/>
          <a:p>
            <a:pPr eaLnBrk="1" hangingPunct="1"/>
            <a:r>
              <a:rPr lang="th-TH" sz="4900" b="1" i="1" u="sng" smtClean="0">
                <a:solidFill>
                  <a:srgbClr val="000099"/>
                </a:solidFill>
              </a:rPr>
              <a:t>สาเหตุพื้นฐานที่ทำให้เกิดอุบัติเหตุ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174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4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4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4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74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4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74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Text Box 2"/>
          <p:cNvSpPr txBox="1">
            <a:spLocks noChangeArrowheads="1"/>
          </p:cNvSpPr>
          <p:nvPr/>
        </p:nvSpPr>
        <p:spPr bwMode="auto">
          <a:xfrm>
            <a:off x="533400" y="1174750"/>
            <a:ext cx="7924800" cy="458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4000" b="1" dirty="0">
                <a:latin typeface="Angsana New" pitchFamily="18" charset="-34"/>
              </a:rPr>
              <a:t>3. สภาวะทางด้านร่างกายของคนงานไม่เหมาะสม</a:t>
            </a:r>
          </a:p>
          <a:p>
            <a:pPr>
              <a:spcBef>
                <a:spcPct val="50000"/>
              </a:spcBef>
              <a:defRPr/>
            </a:pPr>
            <a:r>
              <a:rPr lang="th-TH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</a:rPr>
              <a:t>	</a:t>
            </a:r>
            <a:r>
              <a:rPr lang="th-TH" sz="3200" b="1" dirty="0">
                <a:latin typeface="Angsana New" pitchFamily="18" charset="-34"/>
              </a:rPr>
              <a:t>- อ่อนเพลีย เมื่อยล้า</a:t>
            </a:r>
          </a:p>
          <a:p>
            <a:pPr>
              <a:spcBef>
                <a:spcPct val="50000"/>
              </a:spcBef>
              <a:defRPr/>
            </a:pPr>
            <a:r>
              <a:rPr lang="th-TH" sz="3200" b="1" dirty="0">
                <a:latin typeface="Angsana New" pitchFamily="18" charset="-34"/>
              </a:rPr>
              <a:t>	- หูหนวก</a:t>
            </a:r>
          </a:p>
          <a:p>
            <a:pPr>
              <a:spcBef>
                <a:spcPct val="50000"/>
              </a:spcBef>
              <a:defRPr/>
            </a:pPr>
            <a:r>
              <a:rPr lang="th-TH" sz="3200" b="1" dirty="0">
                <a:latin typeface="Angsana New" pitchFamily="18" charset="-34"/>
              </a:rPr>
              <a:t>	- สายตาไม่ดี</a:t>
            </a:r>
          </a:p>
          <a:p>
            <a:pPr>
              <a:spcBef>
                <a:spcPct val="50000"/>
              </a:spcBef>
              <a:defRPr/>
            </a:pPr>
            <a:r>
              <a:rPr lang="th-TH" sz="3200" b="1" dirty="0">
                <a:latin typeface="Angsana New" pitchFamily="18" charset="-34"/>
              </a:rPr>
              <a:t>	- สภาพร่างกายไม่เหมาะสมกับงาน</a:t>
            </a:r>
          </a:p>
          <a:p>
            <a:pPr>
              <a:spcBef>
                <a:spcPct val="50000"/>
              </a:spcBef>
              <a:defRPr/>
            </a:pPr>
            <a:r>
              <a:rPr lang="th-TH" sz="3200" b="1" dirty="0">
                <a:latin typeface="Angsana New" pitchFamily="18" charset="-34"/>
              </a:rPr>
              <a:t>	- โรคหัวใจ ความดันโลหิตสูง</a:t>
            </a:r>
          </a:p>
        </p:txBody>
      </p:sp>
      <p:graphicFrame>
        <p:nvGraphicFramePr>
          <p:cNvPr id="4098" name="Object 3"/>
          <p:cNvGraphicFramePr>
            <a:graphicFrameLocks noChangeAspect="1"/>
          </p:cNvGraphicFramePr>
          <p:nvPr/>
        </p:nvGraphicFramePr>
        <p:xfrm>
          <a:off x="6477000" y="4562475"/>
          <a:ext cx="2033588" cy="1909763"/>
        </p:xfrm>
        <a:graphic>
          <a:graphicData uri="http://schemas.openxmlformats.org/presentationml/2006/ole">
            <p:oleObj spid="_x0000_s4098" name="Clip" r:id="rId3" imgW="3763963" imgH="3535363" progId="MS_ClipArt_Gallery.2">
              <p:embed/>
            </p:oleObj>
          </a:graphicData>
        </a:graphic>
      </p:graphicFrame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55650" y="188913"/>
            <a:ext cx="7772400" cy="8382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FF9900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900" b="1" i="1" u="sng">
                <a:solidFill>
                  <a:srgbClr val="000099"/>
                </a:solidFill>
                <a:latin typeface="Angsana New" pitchFamily="18" charset="-34"/>
              </a:rPr>
              <a:t>สาเหตุพื้นฐานที่ทำให้เกิดอุบัติเหตุ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175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5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75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5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5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75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762000" y="228600"/>
            <a:ext cx="7543800" cy="854075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100000">
                <a:srgbClr val="66FF33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5000" b="1" i="1" u="sng">
                <a:solidFill>
                  <a:srgbClr val="000099"/>
                </a:solidFill>
                <a:latin typeface="Angsana New" pitchFamily="18" charset="-34"/>
              </a:rPr>
              <a:t>สาเหตุหลักที่ทำให้เกิดอุบัติเหตุ</a:t>
            </a:r>
          </a:p>
        </p:txBody>
      </p:sp>
      <p:sp>
        <p:nvSpPr>
          <p:cNvPr id="176131" name="Text Box 3"/>
          <p:cNvSpPr txBox="1">
            <a:spLocks noChangeArrowheads="1"/>
          </p:cNvSpPr>
          <p:nvPr/>
        </p:nvSpPr>
        <p:spPr bwMode="auto">
          <a:xfrm>
            <a:off x="250825" y="1196975"/>
            <a:ext cx="8893175" cy="553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4200" b="1" dirty="0">
                <a:latin typeface="Angsana New" pitchFamily="18" charset="-34"/>
              </a:rPr>
              <a:t>1. การปฏิบัติงานที่ไม่ปลอดภัย  </a:t>
            </a:r>
            <a:r>
              <a:rPr lang="en-US" sz="4200" b="1" dirty="0">
                <a:latin typeface="Angsana New" pitchFamily="18" charset="-34"/>
              </a:rPr>
              <a:t>(Unsafe  Act)</a:t>
            </a:r>
          </a:p>
          <a:p>
            <a:pPr>
              <a:spcBef>
                <a:spcPct val="50000"/>
              </a:spcBef>
              <a:defRPr/>
            </a:pPr>
            <a:r>
              <a:rPr lang="en-US" sz="4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</a:rPr>
              <a:t>	</a:t>
            </a:r>
            <a:r>
              <a:rPr lang="en-US" sz="4200" b="1" dirty="0">
                <a:latin typeface="Angsana New" pitchFamily="18" charset="-34"/>
              </a:rPr>
              <a:t>- </a:t>
            </a:r>
            <a:r>
              <a:rPr lang="th-TH" sz="4200" b="1" dirty="0">
                <a:latin typeface="Angsana New" pitchFamily="18" charset="-34"/>
              </a:rPr>
              <a:t>การเล่นคะนองในขณะทำงาน</a:t>
            </a:r>
          </a:p>
          <a:p>
            <a:pPr>
              <a:spcBef>
                <a:spcPct val="50000"/>
              </a:spcBef>
              <a:defRPr/>
            </a:pPr>
            <a:r>
              <a:rPr lang="th-TH" sz="4200" b="1" dirty="0">
                <a:latin typeface="Angsana New" pitchFamily="18" charset="-34"/>
              </a:rPr>
              <a:t>	- ใช้เครื่องมือที่ชำรุด</a:t>
            </a:r>
            <a:endParaRPr lang="en-US" sz="4200" b="1" dirty="0">
              <a:latin typeface="Angsana New" pitchFamily="18" charset="-34"/>
            </a:endParaRPr>
          </a:p>
          <a:p>
            <a:pPr>
              <a:spcBef>
                <a:spcPct val="50000"/>
              </a:spcBef>
              <a:defRPr/>
            </a:pPr>
            <a:r>
              <a:rPr lang="en-US" sz="4200" b="1" dirty="0">
                <a:latin typeface="Angsana New" pitchFamily="18" charset="-34"/>
              </a:rPr>
              <a:t>2.</a:t>
            </a:r>
            <a:r>
              <a:rPr lang="th-TH" sz="4200" b="1" dirty="0">
                <a:latin typeface="Angsana New" pitchFamily="18" charset="-34"/>
              </a:rPr>
              <a:t>สภาพพื้นที่การทำงานที่ไม่ปลอดภัย </a:t>
            </a:r>
            <a:r>
              <a:rPr lang="en-US" sz="4200" b="1" dirty="0">
                <a:latin typeface="Angsana New" pitchFamily="18" charset="-34"/>
              </a:rPr>
              <a:t>(Unsafe  Condition)</a:t>
            </a:r>
          </a:p>
          <a:p>
            <a:pPr>
              <a:spcBef>
                <a:spcPct val="50000"/>
              </a:spcBef>
              <a:defRPr/>
            </a:pPr>
            <a:r>
              <a:rPr lang="en-US" sz="4200" b="1" dirty="0">
                <a:latin typeface="Angsana New" pitchFamily="18" charset="-34"/>
              </a:rPr>
              <a:t>	- บริเวณพื้นที่ทำงานลื่น ขรุขระ</a:t>
            </a:r>
          </a:p>
          <a:p>
            <a:pPr>
              <a:spcBef>
                <a:spcPct val="50000"/>
              </a:spcBef>
              <a:defRPr/>
            </a:pPr>
            <a:r>
              <a:rPr lang="en-US" sz="4200" b="1" dirty="0">
                <a:latin typeface="Angsana New" pitchFamily="18" charset="-34"/>
              </a:rPr>
              <a:t>	- แสงสว่างไม่เหมาะสม</a:t>
            </a:r>
            <a:endParaRPr lang="th-TH" sz="4200" b="1" dirty="0">
              <a:latin typeface="Angsana New" pitchFamily="18" charset="-34"/>
            </a:endParaRP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1989138"/>
            <a:ext cx="1984375" cy="21415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5413" y="5013325"/>
            <a:ext cx="2200275" cy="16589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2362200" y="762000"/>
            <a:ext cx="44958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ngsana New" pitchFamily="18" charset="-34"/>
            </a:endParaRPr>
          </a:p>
        </p:txBody>
      </p:sp>
      <p:sp>
        <p:nvSpPr>
          <p:cNvPr id="177155" name="Text Box 3"/>
          <p:cNvSpPr txBox="1">
            <a:spLocks noChangeArrowheads="1"/>
          </p:cNvSpPr>
          <p:nvPr/>
        </p:nvSpPr>
        <p:spPr bwMode="auto">
          <a:xfrm>
            <a:off x="762000" y="1676400"/>
            <a:ext cx="78486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1. การตรวจความปลอดภัยในสถานประกอบการ</a:t>
            </a:r>
          </a:p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2. การวิเคราะห์งานเพื่อความปลอดภัย</a:t>
            </a:r>
          </a:p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3. มาตรฐานการปฏิบัติงานและการเฝ้าสังเกตุงาน</a:t>
            </a:r>
          </a:p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4. การสอบสวนอุบัติเหตุ</a:t>
            </a:r>
          </a:p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5. การวิเคราะห์อุบัติเหตุ</a:t>
            </a:r>
          </a:p>
        </p:txBody>
      </p:sp>
      <p:sp>
        <p:nvSpPr>
          <p:cNvPr id="18436" name="Text Box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57225"/>
            <a:ext cx="6711950" cy="912813"/>
          </a:xfrm>
          <a:gradFill rotWithShape="0">
            <a:gsLst>
              <a:gs pos="0">
                <a:srgbClr val="CCECFF"/>
              </a:gs>
              <a:gs pos="100000">
                <a:srgbClr val="FFFF00"/>
              </a:gs>
            </a:gsLst>
            <a:lin ang="2700000" scaled="1"/>
          </a:gradFill>
          <a:ln w="12700" cap="flat">
            <a:solidFill>
              <a:srgbClr val="CC00FF"/>
            </a:solidFill>
            <a:headEnd type="none" w="sm" len="sm"/>
            <a:tailEnd type="none" w="sm" len="sm"/>
          </a:ln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th-TH" sz="5000" b="1" smtClean="0">
                <a:solidFill>
                  <a:srgbClr val="000099"/>
                </a:solidFill>
              </a:rPr>
              <a:t>การค้นหาสาเหตุการประสบอันตราย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77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06413" y="557213"/>
            <a:ext cx="8637587" cy="1431925"/>
          </a:xfrm>
        </p:spPr>
        <p:txBody>
          <a:bodyPr/>
          <a:lstStyle/>
          <a:p>
            <a:pPr eaLnBrk="1" hangingPunct="1"/>
            <a:r>
              <a:rPr lang="en-US" sz="4800" b="1" smtClean="0">
                <a:solidFill>
                  <a:srgbClr val="000099"/>
                </a:solidFill>
                <a:cs typeface="Angsana New" pitchFamily="18" charset="-34"/>
              </a:rPr>
              <a:t>การใช้อุปกรณ์ป้องกันภัยส่วนบุคคล</a:t>
            </a:r>
            <a:br>
              <a:rPr lang="en-US" sz="4800" b="1" smtClean="0">
                <a:solidFill>
                  <a:srgbClr val="000099"/>
                </a:solidFill>
                <a:cs typeface="Angsana New" pitchFamily="18" charset="-34"/>
              </a:rPr>
            </a:br>
            <a:r>
              <a:rPr lang="en-US" sz="48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(Personal Protective Equipment)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57028" name="Text Box 4"/>
          <p:cNvSpPr txBox="1">
            <a:spLocks noChangeArrowheads="1"/>
          </p:cNvSpPr>
          <p:nvPr/>
        </p:nvSpPr>
        <p:spPr bwMode="auto">
          <a:xfrm>
            <a:off x="1295400" y="2781300"/>
            <a:ext cx="670560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b="1" dirty="0" err="1">
                <a:latin typeface="Times New Roman" pitchFamily="18" charset="0"/>
              </a:rPr>
              <a:t>ความปลอดภัยในการทำงานนั้น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นอกจากการออกแบบโรงงาน</a:t>
            </a:r>
            <a:endParaRPr lang="en-US" b="1" dirty="0">
              <a:latin typeface="Times New Roman" pitchFamily="18" charset="0"/>
            </a:endParaRPr>
          </a:p>
          <a:p>
            <a:pPr eaLnBrk="1" hangingPunct="1">
              <a:defRPr/>
            </a:pPr>
            <a:r>
              <a:rPr lang="en-US" b="1" dirty="0" err="1">
                <a:latin typeface="Times New Roman" pitchFamily="18" charset="0"/>
              </a:rPr>
              <a:t>และสำนักงานให้ได้มาตรฐานแล้ว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ยังมีส่วนประกอบอื่นที่สำคัญคือ</a:t>
            </a:r>
            <a:endParaRPr lang="en-US" b="1" dirty="0">
              <a:latin typeface="Times New Roman" pitchFamily="18" charset="0"/>
            </a:endParaRPr>
          </a:p>
          <a:p>
            <a:pPr eaLnBrk="1" hangingPunct="1">
              <a:defRPr/>
            </a:pPr>
            <a:r>
              <a:rPr lang="en-US" b="1" dirty="0">
                <a:latin typeface="Times New Roman" pitchFamily="18" charset="0"/>
              </a:rPr>
              <a:t>@ Unsafe Action</a:t>
            </a:r>
          </a:p>
          <a:p>
            <a:pPr eaLnBrk="1" hangingPunct="1">
              <a:defRPr/>
            </a:pPr>
            <a:r>
              <a:rPr lang="en-US" b="1" dirty="0">
                <a:latin typeface="Times New Roman" pitchFamily="18" charset="0"/>
              </a:rPr>
              <a:t>@ Unsafe Condition</a:t>
            </a:r>
          </a:p>
          <a:p>
            <a:pPr eaLnBrk="1" hangingPunct="1">
              <a:defRPr/>
            </a:pPr>
            <a:endParaRPr lang="en-US" b="1" dirty="0">
              <a:solidFill>
                <a:srgbClr val="99FF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908050" y="5300663"/>
            <a:ext cx="73183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b="1">
                <a:latin typeface="Times New Roman" pitchFamily="18" charset="0"/>
              </a:rPr>
              <a:t>แต่ในบางสภาวะ ตามลักษณะของงาน มีความจำเป็นที่จะต้องใช้</a:t>
            </a:r>
          </a:p>
          <a:p>
            <a:pPr algn="ctr" eaLnBrk="1" hangingPunct="1"/>
            <a:r>
              <a:rPr lang="en-US" b="1">
                <a:latin typeface="Times New Roman" pitchFamily="18" charset="0"/>
              </a:rPr>
              <a:t>อุปกรณ์ PPE ช่วยเสริม เพื่อให้เกิดความปลอดภัยในการทำงานมากยิ่งขึ้น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84188"/>
            <a:ext cx="8820150" cy="1431925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00FFFF"/>
                </a:solidFill>
                <a:cs typeface="Angsana New" pitchFamily="18" charset="-34"/>
              </a:rPr>
              <a:t>   </a:t>
            </a:r>
            <a:r>
              <a:rPr lang="en-US" sz="5400" b="1" smtClean="0">
                <a:solidFill>
                  <a:srgbClr val="000099"/>
                </a:solidFill>
                <a:cs typeface="KodchiangUPC" pitchFamily="18" charset="-34"/>
              </a:rPr>
              <a:t>การใช้อุปกรณ์ป้องกันภัยส่วนบุคคล</a:t>
            </a:r>
            <a:r>
              <a:rPr lang="en-US" sz="5400" b="1" smtClean="0">
                <a:solidFill>
                  <a:srgbClr val="000099"/>
                </a:solidFill>
                <a:cs typeface="Angsana New" pitchFamily="18" charset="-34"/>
              </a:rPr>
              <a:t/>
            </a:r>
            <a:br>
              <a:rPr lang="en-US" sz="5400" b="1" smtClean="0">
                <a:solidFill>
                  <a:srgbClr val="000099"/>
                </a:solidFill>
                <a:cs typeface="Angsana New" pitchFamily="18" charset="-34"/>
              </a:rPr>
            </a:br>
            <a:r>
              <a:rPr lang="en-US" sz="5400" b="1" smtClean="0">
                <a:solidFill>
                  <a:srgbClr val="000099"/>
                </a:solidFill>
                <a:cs typeface="Angsana New" pitchFamily="18" charset="-34"/>
              </a:rPr>
              <a:t>   </a:t>
            </a:r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(Personal Protective Equipment)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660525" y="21240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533400" y="2628900"/>
            <a:ext cx="7821613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>
                <a:solidFill>
                  <a:srgbClr val="FFFF00"/>
                </a:solidFill>
                <a:latin typeface="Times New Roman" pitchFamily="18" charset="0"/>
              </a:rPr>
              <a:t>	</a:t>
            </a:r>
            <a:r>
              <a:rPr lang="en-US" sz="3200" b="1">
                <a:latin typeface="Times New Roman" pitchFamily="18" charset="0"/>
              </a:rPr>
              <a:t>PPE  (Personal Protective Equipment)</a:t>
            </a:r>
          </a:p>
          <a:p>
            <a:pPr eaLnBrk="1" hangingPunct="1"/>
            <a:r>
              <a:rPr lang="en-US" sz="3200" b="1">
                <a:latin typeface="Times New Roman" pitchFamily="18" charset="0"/>
              </a:rPr>
              <a:t>หมายถึง อุปกรณ์ที่ใช้สวมใส่เพื่อปกป้องพนักงานเมื่อจะต้อง</a:t>
            </a:r>
          </a:p>
          <a:p>
            <a:pPr eaLnBrk="1" hangingPunct="1"/>
            <a:r>
              <a:rPr lang="en-US" sz="3200" b="1">
                <a:latin typeface="Times New Roman" pitchFamily="18" charset="0"/>
              </a:rPr>
              <a:t>สัมผัสกับอันตรายต่างๆในการทำงาน หรือ ต้องเจอกับ</a:t>
            </a:r>
          </a:p>
          <a:p>
            <a:pPr eaLnBrk="1" hangingPunct="1"/>
            <a:r>
              <a:rPr lang="en-US" sz="3200" b="1">
                <a:latin typeface="Times New Roman" pitchFamily="18" charset="0"/>
              </a:rPr>
              <a:t>สภาพแวดล้อมที่เป็นอันตราย  ที่มีพลังงานเกินกว่าที่</a:t>
            </a:r>
          </a:p>
          <a:p>
            <a:pPr eaLnBrk="1" hangingPunct="1"/>
            <a:r>
              <a:rPr lang="en-US" sz="3200" b="1">
                <a:latin typeface="Times New Roman" pitchFamily="18" charset="0"/>
              </a:rPr>
              <a:t>ร่างกายหรือส่วนใดๆของร่างกายจะทนรับได้</a:t>
            </a:r>
          </a:p>
        </p:txBody>
      </p:sp>
      <p:pic>
        <p:nvPicPr>
          <p:cNvPr id="20486" name="Picture 6" descr="sm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1825" y="4076700"/>
            <a:ext cx="1622425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5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5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5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25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5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5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5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25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57188"/>
            <a:ext cx="9144000" cy="785812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(Personal Protective Equipment)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000375" y="1285875"/>
            <a:ext cx="32718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th-TH" sz="3600" b="1" u="sng">
                <a:latin typeface="Times New Roman" pitchFamily="18" charset="0"/>
                <a:cs typeface="KodchiangUPC" pitchFamily="18" charset="-34"/>
              </a:rPr>
              <a:t>ประเภทของอุปกรณ์ป้องกัน</a:t>
            </a:r>
          </a:p>
        </p:txBody>
      </p:sp>
      <p:sp>
        <p:nvSpPr>
          <p:cNvPr id="259077" name="Text Box 5"/>
          <p:cNvSpPr txBox="1">
            <a:spLocks noChangeArrowheads="1"/>
          </p:cNvSpPr>
          <p:nvPr/>
        </p:nvSpPr>
        <p:spPr bwMode="auto">
          <a:xfrm>
            <a:off x="838200" y="2286000"/>
            <a:ext cx="74676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eaLnBrk="1" hangingPunct="1">
              <a:buFontTx/>
              <a:buAutoNum type="arabicPeriod"/>
            </a:pPr>
            <a:r>
              <a:rPr lang="en-US" sz="3200" b="1">
                <a:latin typeface="Angsana New" pitchFamily="18" charset="-34"/>
                <a:cs typeface="AngsanaUPC" pitchFamily="18" charset="-34"/>
              </a:rPr>
              <a:t>อุปกรณ์ป้องกันศีรษะ   		(Head Protection)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sz="3200" b="1">
                <a:latin typeface="Angsana New" pitchFamily="18" charset="-34"/>
                <a:cs typeface="AngsanaUPC" pitchFamily="18" charset="-34"/>
              </a:rPr>
              <a:t>อุปกรณ์ป้องกันการได้ยิน   	 	(Hearing Protection)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sz="3200" b="1">
                <a:latin typeface="Angsana New" pitchFamily="18" charset="-34"/>
                <a:cs typeface="AngsanaUPC" pitchFamily="18" charset="-34"/>
              </a:rPr>
              <a:t>อุปกรณ์ป้องกันหน้าและดวงตา    	(Face&amp;Eye  Protection)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sz="3200" b="1">
                <a:latin typeface="Angsana New" pitchFamily="18" charset="-34"/>
                <a:cs typeface="AngsanaUPC" pitchFamily="18" charset="-34"/>
              </a:rPr>
              <a:t>อุปกรณ์ป้องกันมือ    		(Hand Protection)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sz="3200" b="1">
                <a:latin typeface="Angsana New" pitchFamily="18" charset="-34"/>
                <a:cs typeface="AngsanaUPC" pitchFamily="18" charset="-34"/>
              </a:rPr>
              <a:t>อุปกรณ์ป้องกันการหายใจ    		(Respirator Protection)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sz="3200" b="1">
                <a:latin typeface="Angsana New" pitchFamily="18" charset="-34"/>
                <a:cs typeface="AngsanaUPC" pitchFamily="18" charset="-34"/>
              </a:rPr>
              <a:t>อุปกรณ์ป้องกันร่างกาย   		 (Body Protection)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sz="3200" b="1">
                <a:latin typeface="Angsana New" pitchFamily="18" charset="-34"/>
                <a:cs typeface="AngsanaUPC" pitchFamily="18" charset="-34"/>
              </a:rPr>
              <a:t>อุปกรณ์ป้องกันการตกจากที่สูง   	 (Falling Protection)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sz="3200" b="1">
                <a:latin typeface="Angsana New" pitchFamily="18" charset="-34"/>
                <a:cs typeface="AngsanaUPC" pitchFamily="18" charset="-34"/>
              </a:rPr>
              <a:t>อุปกรณ์ป้องกันเท้า    		(Foot Protection)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59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259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259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259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000"/>
                                        <p:tgtEl>
                                          <p:spTgt spid="259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2000"/>
                                        <p:tgtEl>
                                          <p:spTgt spid="259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2000"/>
                                        <p:tgtEl>
                                          <p:spTgt spid="2590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000"/>
                                        <p:tgtEl>
                                          <p:spTgt spid="2590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title"/>
          </p:nvPr>
        </p:nvSpPr>
        <p:spPr>
          <a:xfrm>
            <a:off x="1182688" y="901700"/>
            <a:ext cx="6991350" cy="608013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Head Protection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584325" y="18192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pic>
        <p:nvPicPr>
          <p:cNvPr id="22533" name="Picture 5" descr="4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878013"/>
            <a:ext cx="2697163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3657600" y="1524000"/>
            <a:ext cx="5486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Times New Roman" pitchFamily="18" charset="0"/>
                <a:cs typeface="KodchiangUPC" pitchFamily="18" charset="-34"/>
              </a:rPr>
              <a:t>ทำไม อุปกรณ์ป้องกันศีรษะจึงมีความสำคัญกับเรา 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3946525" y="2344738"/>
            <a:ext cx="4283075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b="1" i="1">
                <a:latin typeface="Times New Roman" pitchFamily="18" charset="0"/>
              </a:rPr>
              <a:t>ตาของคุณ 	ใช้ในการมองเห็น</a:t>
            </a:r>
          </a:p>
          <a:p>
            <a:pPr eaLnBrk="1" hangingPunct="1"/>
            <a:r>
              <a:rPr lang="th-TH" b="1" i="1">
                <a:latin typeface="Times New Roman" pitchFamily="18" charset="0"/>
              </a:rPr>
              <a:t>หูของคุณ 	ใช้ในการได้ยินเสียง</a:t>
            </a:r>
          </a:p>
          <a:p>
            <a:pPr eaLnBrk="1" hangingPunct="1"/>
            <a:r>
              <a:rPr lang="th-TH" b="1" i="1">
                <a:latin typeface="Times New Roman" pitchFamily="18" charset="0"/>
              </a:rPr>
              <a:t>จมูกของคุณ	ใช้ในการดมกลิ่น</a:t>
            </a:r>
          </a:p>
          <a:p>
            <a:pPr eaLnBrk="1" hangingPunct="1"/>
            <a:r>
              <a:rPr lang="th-TH" b="1" i="1">
                <a:latin typeface="Times New Roman" pitchFamily="18" charset="0"/>
              </a:rPr>
              <a:t>ปากของคุณ	ใช้ในการกินและพูด</a:t>
            </a:r>
          </a:p>
          <a:p>
            <a:pPr eaLnBrk="1" hangingPunct="1"/>
            <a:r>
              <a:rPr lang="th-TH" b="1" i="1">
                <a:latin typeface="Times New Roman" pitchFamily="18" charset="0"/>
              </a:rPr>
              <a:t>สมองของคุณ	ใช้ในการคิด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304800" y="5002213"/>
            <a:ext cx="80772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b="1">
                <a:latin typeface="Monotype Corsiva" pitchFamily="66" charset="0"/>
                <a:cs typeface="JasmineUPC" pitchFamily="18" charset="-34"/>
              </a:rPr>
              <a:t>ถ้าศีรษะของคุณได้รับอันตรายแล้วจะเป็นเรื่องสำคัญมาก 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304800" y="5576888"/>
            <a:ext cx="8610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b="1">
                <a:latin typeface="Monotype Corsiva" pitchFamily="66" charset="0"/>
                <a:cs typeface="JasmineUPC" pitchFamily="18" charset="-34"/>
              </a:rPr>
              <a:t>และนี่คือเหตุผลที่ว่าทำไม Head Protection และ Safety จึงมีความสำคัญ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8263" y="827088"/>
            <a:ext cx="6483350" cy="620712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Head Protection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974725" y="1833563"/>
            <a:ext cx="42465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  <a:cs typeface="KodchiangUPC" pitchFamily="18" charset="-34"/>
              </a:rPr>
              <a:t>Potential Hazard (อันตรายแฝง)</a:t>
            </a:r>
          </a:p>
        </p:txBody>
      </p:sp>
      <p:pic>
        <p:nvPicPr>
          <p:cNvPr id="23557" name="Picture 5" descr="4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2438400"/>
            <a:ext cx="161131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 descr="4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3886200"/>
            <a:ext cx="2255838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 descr="40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2438400"/>
            <a:ext cx="2514600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914400" y="4800600"/>
            <a:ext cx="237331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  <a:cs typeface="JasmineUPC" pitchFamily="18" charset="-34"/>
              </a:rPr>
              <a:t>วัตถุหล่น</a:t>
            </a:r>
          </a:p>
          <a:p>
            <a:pPr eaLnBrk="1" hangingPunct="1"/>
            <a:r>
              <a:rPr lang="th-TH" b="1">
                <a:latin typeface="Times New Roman" pitchFamily="18" charset="0"/>
                <a:cs typeface="JasmineUPC" pitchFamily="18" charset="-34"/>
              </a:rPr>
              <a:t>วัตถุปลิว</a:t>
            </a:r>
          </a:p>
          <a:p>
            <a:pPr eaLnBrk="1" hangingPunct="1"/>
            <a:r>
              <a:rPr lang="th-TH" b="1">
                <a:latin typeface="Times New Roman" pitchFamily="18" charset="0"/>
                <a:cs typeface="JasmineUPC" pitchFamily="18" charset="-34"/>
              </a:rPr>
              <a:t>สัมผัสกับแรงต่างๆ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3886200" y="3290888"/>
            <a:ext cx="8397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  <a:cs typeface="JasmineUPC" pitchFamily="18" charset="-34"/>
              </a:rPr>
              <a:t>ไฟฟ้า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6550025" y="4800600"/>
            <a:ext cx="160337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  <a:cs typeface="JasmineUPC" pitchFamily="18" charset="-34"/>
              </a:rPr>
              <a:t>สะเก็ดไฟ</a:t>
            </a:r>
          </a:p>
          <a:p>
            <a:pPr eaLnBrk="1" hangingPunct="1"/>
            <a:r>
              <a:rPr lang="th-TH" b="1">
                <a:latin typeface="Times New Roman" pitchFamily="18" charset="0"/>
                <a:cs typeface="JasmineUPC" pitchFamily="18" charset="-34"/>
              </a:rPr>
              <a:t>สารล้น</a:t>
            </a:r>
          </a:p>
          <a:p>
            <a:pPr eaLnBrk="1" hangingPunct="1"/>
            <a:r>
              <a:rPr lang="th-TH" b="1">
                <a:latin typeface="Times New Roman" pitchFamily="18" charset="0"/>
                <a:cs typeface="JasmineUPC" pitchFamily="18" charset="-34"/>
              </a:rPr>
              <a:t>สารเคมีหยด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title"/>
          </p:nvPr>
        </p:nvSpPr>
        <p:spPr>
          <a:xfrm>
            <a:off x="825500" y="722313"/>
            <a:ext cx="7205663" cy="725487"/>
          </a:xfrm>
        </p:spPr>
        <p:txBody>
          <a:bodyPr/>
          <a:lstStyle/>
          <a:p>
            <a:pPr eaLnBrk="1" hangingPunct="1"/>
            <a:r>
              <a:rPr lang="th-TH" sz="6000" b="1" smtClean="0">
                <a:solidFill>
                  <a:srgbClr val="000099"/>
                </a:solidFill>
                <a:cs typeface="KodchiangUPC" pitchFamily="18" charset="-34"/>
              </a:rPr>
              <a:t>ประเภทของหมวกนิรภัย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660525" y="17430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pic>
        <p:nvPicPr>
          <p:cNvPr id="26629" name="Picture 5" descr="4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93850" y="2209800"/>
            <a:ext cx="1524000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6" descr="4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0050" y="4429125"/>
            <a:ext cx="14478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2151" name="Text Box 7"/>
          <p:cNvSpPr txBox="1">
            <a:spLocks noChangeArrowheads="1"/>
          </p:cNvSpPr>
          <p:nvPr/>
        </p:nvSpPr>
        <p:spPr bwMode="auto">
          <a:xfrm>
            <a:off x="3406775" y="2105025"/>
            <a:ext cx="519588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Class A ออกแบบมาสำหรับ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ลดแรงกระแทก แรงเจาะ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ป้องกันอันตรายจาก ไฟฟ้าไม่เกิน 2,200 volts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 ใช้สำหรับงานก่อสร้าง งานเครื่องจักร </a:t>
            </a:r>
          </a:p>
        </p:txBody>
      </p:sp>
      <p:sp>
        <p:nvSpPr>
          <p:cNvPr id="262152" name="Text Box 8"/>
          <p:cNvSpPr txBox="1">
            <a:spLocks noChangeArrowheads="1"/>
          </p:cNvSpPr>
          <p:nvPr/>
        </p:nvSpPr>
        <p:spPr bwMode="auto">
          <a:xfrm>
            <a:off x="3482975" y="4418013"/>
            <a:ext cx="51466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Class B ออกแบบมาสำหรับ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ลดแรงกระแทก แรงเจาะ เช่นวัตถุตกจากที่สูง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ป้องกันอันตรายจากไฟฟ้าไม่เกิน 20,000 volt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62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62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51" grpId="0"/>
      <p:bldP spid="26215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7388" y="725488"/>
            <a:ext cx="7756525" cy="785812"/>
          </a:xfrm>
        </p:spPr>
        <p:txBody>
          <a:bodyPr/>
          <a:lstStyle/>
          <a:p>
            <a:pPr eaLnBrk="1" hangingPunct="1"/>
            <a:r>
              <a:rPr lang="th-TH" sz="6000" b="1" smtClean="0">
                <a:solidFill>
                  <a:srgbClr val="000099"/>
                </a:solidFill>
                <a:cs typeface="KodchiangUPC" pitchFamily="18" charset="-34"/>
              </a:rPr>
              <a:t>ประเภทของหมวกนิรภัย 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pic>
        <p:nvPicPr>
          <p:cNvPr id="27652" name="Picture 4" descr="4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7145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4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5143500"/>
            <a:ext cx="140652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838200" y="7620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endParaRPr lang="en-US" sz="44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63175" name="Text Box 7"/>
          <p:cNvSpPr txBox="1">
            <a:spLocks noChangeArrowheads="1"/>
          </p:cNvSpPr>
          <p:nvPr/>
        </p:nvSpPr>
        <p:spPr bwMode="auto">
          <a:xfrm>
            <a:off x="2714625" y="1714500"/>
            <a:ext cx="347821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Class C ออกแบบมาสำหรับ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ลดแรงกระแทก แรงเจาะ 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ใช้ปกป้องอันตรายจากไฟฟ้าไม่ได้</a:t>
            </a:r>
          </a:p>
        </p:txBody>
      </p:sp>
      <p:sp>
        <p:nvSpPr>
          <p:cNvPr id="263176" name="Text Box 8"/>
          <p:cNvSpPr txBox="1">
            <a:spLocks noChangeArrowheads="1"/>
          </p:cNvSpPr>
          <p:nvPr/>
        </p:nvSpPr>
        <p:spPr bwMode="auto">
          <a:xfrm>
            <a:off x="2743200" y="3581400"/>
            <a:ext cx="45180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Class D ออกแบบมาสำหรับ การดับเพลิง</a:t>
            </a:r>
          </a:p>
        </p:txBody>
      </p:sp>
      <p:sp>
        <p:nvSpPr>
          <p:cNvPr id="263177" name="Text Box 9"/>
          <p:cNvSpPr txBox="1">
            <a:spLocks noChangeArrowheads="1"/>
          </p:cNvSpPr>
          <p:nvPr/>
        </p:nvSpPr>
        <p:spPr bwMode="auto">
          <a:xfrm>
            <a:off x="2714625" y="5143500"/>
            <a:ext cx="63261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Bump Caps ออกแบบมาสำหรับ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ป้องกันการชน ของศรีษะกับวัตถุที่ยื่นออกมา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  </a:t>
            </a:r>
            <a:r>
              <a:rPr lang="en-US" b="1" i="1" u="sng">
                <a:latin typeface="Times New Roman" pitchFamily="18" charset="0"/>
              </a:rPr>
              <a:t>คำเตือน </a:t>
            </a:r>
            <a:r>
              <a:rPr lang="en-US" b="1">
                <a:latin typeface="Times New Roman" pitchFamily="18" charset="0"/>
              </a:rPr>
              <a:t>จะใช้ Bump Caps แทน Hard Hat ไม่ได้</a:t>
            </a:r>
          </a:p>
        </p:txBody>
      </p:sp>
      <p:pic>
        <p:nvPicPr>
          <p:cNvPr id="27659" name="Picture 11" descr="http://www.thepnakhon.com/images/1181644585/AM003-ne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3357563"/>
            <a:ext cx="1428750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63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63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63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63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63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63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75" grpId="0"/>
      <p:bldP spid="263176" grpId="0"/>
      <p:bldP spid="26317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title"/>
          </p:nvPr>
        </p:nvSpPr>
        <p:spPr>
          <a:xfrm>
            <a:off x="830263" y="800100"/>
            <a:ext cx="7543800" cy="595313"/>
          </a:xfrm>
        </p:spPr>
        <p:txBody>
          <a:bodyPr/>
          <a:lstStyle/>
          <a:p>
            <a:pPr eaLnBrk="1" hangingPunct="1"/>
            <a:r>
              <a:rPr lang="th-TH" sz="6000" b="1" smtClean="0">
                <a:solidFill>
                  <a:srgbClr val="000099"/>
                </a:solidFill>
                <a:cs typeface="KodchiangUPC" pitchFamily="18" charset="-34"/>
              </a:rPr>
              <a:t>คำเตือนสำหรับการใช้หมวกนิรภัย</a:t>
            </a:r>
          </a:p>
        </p:txBody>
      </p:sp>
      <p:sp>
        <p:nvSpPr>
          <p:cNvPr id="264196" name="Text Box 4"/>
          <p:cNvSpPr txBox="1">
            <a:spLocks noChangeArrowheads="1"/>
          </p:cNvSpPr>
          <p:nvPr/>
        </p:nvSpPr>
        <p:spPr bwMode="auto">
          <a:xfrm>
            <a:off x="609600" y="1676400"/>
            <a:ext cx="807720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1pPr>
            <a:lvl2pPr marL="990600" indent="-533400"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marL="1447800" indent="-533400"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marL="1905000" indent="-533400"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marL="2362200" indent="-533400"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2819400" indent="-533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3276600" indent="-533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3733800" indent="-533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4191000" indent="-533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th-TH" b="1" dirty="0" smtClean="0">
                <a:latin typeface="Times New Roman" pitchFamily="18" charset="0"/>
                <a:cs typeface="+mj-cs"/>
              </a:rPr>
              <a:t>1.   สวมใส่หมวกนิรภัยขณะทำงานในสถานที่เสี่ยงต่ออันตรายของศีรษะ</a:t>
            </a:r>
          </a:p>
          <a:p>
            <a:pPr eaLnBrk="1" hangingPunct="1">
              <a:defRPr/>
            </a:pPr>
            <a:r>
              <a:rPr lang="th-TH" b="1" dirty="0" smtClean="0">
                <a:latin typeface="Times New Roman" pitchFamily="18" charset="0"/>
                <a:cs typeface="+mj-cs"/>
              </a:rPr>
              <a:t>2.   การขีดเขียนสิ่งต่างๆลงไปในหมวก เป็นสาเหตุในการลดการป้องกันลง</a:t>
            </a:r>
          </a:p>
          <a:p>
            <a:pPr eaLnBrk="1" hangingPunct="1">
              <a:defRPr/>
            </a:pPr>
            <a:r>
              <a:rPr lang="th-TH" b="1" dirty="0" smtClean="0">
                <a:latin typeface="Times New Roman" pitchFamily="18" charset="0"/>
                <a:cs typeface="+mj-cs"/>
              </a:rPr>
              <a:t>      และสารเคมีบางตัวของสีและทินเนอร์อาจจะทำให้ตัวหมวกเสียหายได้</a:t>
            </a:r>
          </a:p>
          <a:p>
            <a:pPr eaLnBrk="1" hangingPunct="1">
              <a:defRPr/>
            </a:pPr>
            <a:r>
              <a:rPr lang="th-TH" b="1" dirty="0" smtClean="0">
                <a:latin typeface="Times New Roman" pitchFamily="18" charset="0"/>
                <a:cs typeface="+mj-cs"/>
              </a:rPr>
              <a:t>3.   การเก็บไว้ในที่ที่มีแสงแดดและความร้อนที่สูงเป็นเหตุให้ความสามารถ</a:t>
            </a:r>
          </a:p>
          <a:p>
            <a:pPr eaLnBrk="1" hangingPunct="1">
              <a:defRPr/>
            </a:pPr>
            <a:r>
              <a:rPr lang="th-TH" b="1" dirty="0" smtClean="0">
                <a:latin typeface="Times New Roman" pitchFamily="18" charset="0"/>
                <a:cs typeface="+mj-cs"/>
              </a:rPr>
              <a:t>      ในการป้องกันลดลงได้</a:t>
            </a:r>
          </a:p>
          <a:p>
            <a:pPr eaLnBrk="1" hangingPunct="1">
              <a:defRPr/>
            </a:pPr>
            <a:r>
              <a:rPr lang="th-TH" b="1" dirty="0" smtClean="0">
                <a:latin typeface="Times New Roman" pitchFamily="18" charset="0"/>
                <a:cs typeface="+mj-cs"/>
              </a:rPr>
              <a:t>4.   ตรวจสภาพหมวกอยู่เป็นประจำว่ามีการแตกร้าว ถูกตัด หรือมีรอยเว้า </a:t>
            </a:r>
          </a:p>
          <a:p>
            <a:pPr eaLnBrk="1" hangingPunct="1">
              <a:defRPr/>
            </a:pPr>
            <a:r>
              <a:rPr lang="th-TH" b="1" dirty="0" smtClean="0">
                <a:latin typeface="Times New Roman" pitchFamily="18" charset="0"/>
                <a:cs typeface="+mj-cs"/>
              </a:rPr>
              <a:t>      รอยฟันหรือไม่</a:t>
            </a:r>
          </a:p>
          <a:p>
            <a:pPr eaLnBrk="1" hangingPunct="1">
              <a:defRPr/>
            </a:pPr>
            <a:r>
              <a:rPr lang="th-TH" b="1" dirty="0" smtClean="0">
                <a:latin typeface="Times New Roman" pitchFamily="18" charset="0"/>
                <a:cs typeface="+mj-cs"/>
              </a:rPr>
              <a:t>5.   ตรวจสภาพที่สายรัดต่างๆว่ามีการขาดรุ่ยหรือไม่ ถ้าตรวจพบควรทำการ</a:t>
            </a:r>
          </a:p>
          <a:p>
            <a:pPr eaLnBrk="1" hangingPunct="1">
              <a:defRPr/>
            </a:pPr>
            <a:r>
              <a:rPr lang="th-TH" b="1" dirty="0" smtClean="0">
                <a:latin typeface="Times New Roman" pitchFamily="18" charset="0"/>
                <a:cs typeface="+mj-cs"/>
              </a:rPr>
              <a:t>      ซ่อมแซมหรือเปลี่ยนใหม่</a:t>
            </a:r>
          </a:p>
          <a:p>
            <a:pPr eaLnBrk="1" hangingPunct="1">
              <a:defRPr/>
            </a:pPr>
            <a:r>
              <a:rPr lang="th-TH" b="1" dirty="0" smtClean="0">
                <a:latin typeface="Times New Roman" pitchFamily="18" charset="0"/>
                <a:cs typeface="+mj-cs"/>
              </a:rPr>
              <a:t>6.   ไม่ควรเก็บทรัพย์สมบัติต่างไว้ในหมวก เช่น บุหรี่ ปากกา ไม้ขีดไฟ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64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2000"/>
                                        <p:tgtEl>
                                          <p:spTgt spid="264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264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2000"/>
                                        <p:tgtEl>
                                          <p:spTgt spid="264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2000"/>
                                        <p:tgtEl>
                                          <p:spTgt spid="264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2000"/>
                                        <p:tgtEl>
                                          <p:spTgt spid="264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2000"/>
                                        <p:tgtEl>
                                          <p:spTgt spid="264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2000"/>
                                        <p:tgtEl>
                                          <p:spTgt spid="264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2000"/>
                                        <p:tgtEl>
                                          <p:spTgt spid="264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2000"/>
                                        <p:tgtEl>
                                          <p:spTgt spid="264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965325" y="20478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762000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66FFFF"/>
                </a:solidFill>
                <a:latin typeface="Monotype Corsiva" pitchFamily="66" charset="0"/>
                <a:cs typeface="Angsana New" pitchFamily="18" charset="-34"/>
              </a:rPr>
              <a:t>      </a:t>
            </a:r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Hearing Protection</a:t>
            </a:r>
          </a:p>
        </p:txBody>
      </p:sp>
      <p:pic>
        <p:nvPicPr>
          <p:cNvPr id="27652" name="Picture 4" descr="5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905000"/>
            <a:ext cx="2287588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4022725" y="12858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3341688" y="1143000"/>
            <a:ext cx="5006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solidFill>
                  <a:schemeClr val="hlink"/>
                </a:solidFill>
                <a:latin typeface="Times New Roman" pitchFamily="18" charset="0"/>
                <a:cs typeface="JasmineUPC" pitchFamily="18" charset="-34"/>
              </a:rPr>
              <a:t>ทำไมการป้องกันการได้ยินจึงมีความสำคัญ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3092450" y="1752600"/>
            <a:ext cx="5838825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-   หูของเราประกอบไปด้วยโครงสร้างที่ละเอียดอ่อนมาก</a:t>
            </a:r>
          </a:p>
          <a:p>
            <a:pPr eaLnBrk="1" hangingPunct="1"/>
            <a:r>
              <a:rPr lang="th-TH" b="1">
                <a:latin typeface="Times New Roman" pitchFamily="18" charset="0"/>
              </a:rPr>
              <a:t>-   เมื่อเสียงจากที่ต่างๆขึ้นดังขึ้นมา มันจะทำให้เกิดคลื่นเสียง</a:t>
            </a:r>
          </a:p>
          <a:p>
            <a:pPr eaLnBrk="1" hangingPunct="1"/>
            <a:r>
              <a:rPr lang="th-TH" b="1">
                <a:latin typeface="Times New Roman" pitchFamily="18" charset="0"/>
              </a:rPr>
              <a:t>    และเกิดการเคลื่อนที่ของคลื่น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3092450" y="3092450"/>
            <a:ext cx="61404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  เสียงที่ผ่านมายังหูของเราจะถูกใบหูเลือกมากระทบกับแก้วหู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  (eardrum)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381000" y="4325938"/>
            <a:ext cx="8728075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 เมื่อคลื่นเสียงกระทบแก้วหู แก้วหูจะสั่นและส่งเสียงไปยังหูชั้นกลาง(ค้อน ทั่ง โกลน)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 หูชั้นกลางจะแปลสัญญาณการสั่นสะเทือนเสียงส่งไปยังหูชั้นใน hair cell ในหูชั้นใน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   จะเปลี่ยนพลังงานกล เป็นพลังงานไฟฟ้า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  คลื่นไฟฟ้านี้จะถูกส่งไปยังสมองโดย auditory nerve เป็นเหตุให้เกิดความรู้สึก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   ที่เรียกว่า  การได้ยิน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458200" cy="1143000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Hearing Loss (</a:t>
            </a:r>
            <a:r>
              <a:rPr lang="en-US" sz="6000" b="1" smtClean="0">
                <a:solidFill>
                  <a:srgbClr val="000099"/>
                </a:solidFill>
                <a:cs typeface="KodchiangUPC" pitchFamily="18" charset="-34"/>
              </a:rPr>
              <a:t>การสูญเสียการได้ยิน</a:t>
            </a:r>
            <a:r>
              <a:rPr lang="en-US" sz="5400" b="1" smtClean="0">
                <a:solidFill>
                  <a:srgbClr val="000099"/>
                </a:solidFill>
                <a:cs typeface="Angsana New" pitchFamily="18" charset="-34"/>
              </a:rPr>
              <a:t>)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2592388" y="1219200"/>
            <a:ext cx="44942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 u="sng">
                <a:latin typeface="Times New Roman" pitchFamily="18" charset="0"/>
              </a:rPr>
              <a:t>การสูญเสียการได้ยินมี2 ประเภท 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995363" y="1828800"/>
            <a:ext cx="814863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1. Conductive Hearing Loss 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      สาเหตุ  การเสียหายของหูชั้นนอกและหูชั้นกลางได้แก่การติดเชื้อของหูชั้นกลาง ความผิดปกติของกระดูกทั้ง 3เป็นโรคเกี่ยวกับหูแก้วหูแตก </a:t>
            </a:r>
            <a:r>
              <a:rPr lang="en-US" b="1" i="1" u="sng">
                <a:latin typeface="Times New Roman" pitchFamily="18" charset="0"/>
              </a:rPr>
              <a:t>ผลกระทบ</a:t>
            </a:r>
            <a:r>
              <a:rPr lang="en-US" b="1">
                <a:latin typeface="Times New Roman" pitchFamily="18" charset="0"/>
              </a:rPr>
              <a:t>  การได้ยินลดลงแต่ยังเข้าใจคำพูดของคนอื่นได้ 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914400" y="3700463"/>
            <a:ext cx="82296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2. Sensory Hearing Loss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       สาเหตุ กรรมพันธุ์ ความผิดปกติตอนแรกเกิด อายุ เสียงดังรบกวน(noise)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โรค การบาดเจ็บ ยา </a:t>
            </a:r>
          </a:p>
          <a:p>
            <a:pPr eaLnBrk="1" hangingPunct="1"/>
            <a:r>
              <a:rPr lang="en-US" b="1" i="1" u="sng">
                <a:latin typeface="Times New Roman" pitchFamily="18" charset="0"/>
              </a:rPr>
              <a:t>ผลกระทบ</a:t>
            </a:r>
            <a:r>
              <a:rPr lang="en-US" b="1">
                <a:latin typeface="Times New Roman" pitchFamily="18" charset="0"/>
              </a:rPr>
              <a:t> ทำให้เกิดความยากในการเข้าใจภาษาพูดแต่ไม่มีผลกระทบของการได้ยินลดลง ไม่สามารถรักษาให้หายขาดได้ </a:t>
            </a:r>
          </a:p>
          <a:p>
            <a:pPr eaLnBrk="1" hangingPunct="1"/>
            <a:r>
              <a:rPr lang="en-US" b="1">
                <a:solidFill>
                  <a:schemeClr val="hlink"/>
                </a:solidFill>
                <a:latin typeface="Times New Roman" pitchFamily="18" charset="0"/>
              </a:rPr>
              <a:t>** การสูญเสียจากการได้ยินส่วนใหญ่ในการทำงานคือ </a:t>
            </a:r>
            <a:r>
              <a:rPr lang="en-US" b="1">
                <a:solidFill>
                  <a:schemeClr val="hlink"/>
                </a:solidFill>
                <a:latin typeface="Angsana New" pitchFamily="18" charset="-34"/>
              </a:rPr>
              <a:t>Sensory Hearing Loss</a:t>
            </a:r>
          </a:p>
          <a:p>
            <a:pPr eaLnBrk="1" hangingPunct="1"/>
            <a:endParaRPr lang="en-US" b="1">
              <a:solidFill>
                <a:schemeClr val="hlin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07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307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307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07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7772400" cy="1143000"/>
          </a:xfrm>
        </p:spPr>
        <p:txBody>
          <a:bodyPr/>
          <a:lstStyle/>
          <a:p>
            <a:pPr eaLnBrk="1" hangingPunct="1"/>
            <a:r>
              <a:rPr lang="th-TH" sz="6000" b="1" smtClean="0">
                <a:solidFill>
                  <a:srgbClr val="000099"/>
                </a:solidFill>
                <a:cs typeface="KodchiangUPC" pitchFamily="18" charset="-34"/>
              </a:rPr>
              <a:t>ประเภทของอุปกรณ์อนุรักษ์การได้ยิน</a:t>
            </a:r>
          </a:p>
        </p:txBody>
      </p:sp>
      <p:pic>
        <p:nvPicPr>
          <p:cNvPr id="31748" name="Picture 4" descr="5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5275" y="1600200"/>
            <a:ext cx="21177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5" descr="5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0038" y="4033838"/>
            <a:ext cx="2112962" cy="213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1100138" y="3886200"/>
            <a:ext cx="5559425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33400" indent="-533400" eaLnBrk="1" hangingPunct="1">
              <a:buFontTx/>
              <a:buAutoNum type="arabicPeriod" startAt="2"/>
            </a:pPr>
            <a:r>
              <a:rPr lang="en-US" b="1">
                <a:latin typeface="Times New Roman" pitchFamily="18" charset="0"/>
              </a:rPr>
              <a:t>Ear Muff </a:t>
            </a:r>
          </a:p>
          <a:p>
            <a:pPr marL="533400" indent="-533400" eaLnBrk="1" hangingPunct="1"/>
            <a:r>
              <a:rPr lang="en-US" b="1">
                <a:solidFill>
                  <a:srgbClr val="66FF33"/>
                </a:solidFill>
                <a:latin typeface="Times New Roman" pitchFamily="18" charset="0"/>
              </a:rPr>
              <a:t>     </a:t>
            </a:r>
            <a:r>
              <a:rPr lang="en-US" b="1">
                <a:latin typeface="Times New Roman" pitchFamily="18" charset="0"/>
              </a:rPr>
              <a:t>-  ใช้ง่ายสำหรับพนักงาน</a:t>
            </a:r>
          </a:p>
          <a:p>
            <a:pPr marL="533400" indent="-533400" eaLnBrk="1" hangingPunct="1"/>
            <a:r>
              <a:rPr lang="en-US" b="1">
                <a:latin typeface="Times New Roman" pitchFamily="18" charset="0"/>
              </a:rPr>
              <a:t>     -  สามารถสวมใส่ได้พอดี</a:t>
            </a:r>
          </a:p>
          <a:p>
            <a:pPr marL="533400" indent="-533400" eaLnBrk="1" hangingPunct="1"/>
            <a:r>
              <a:rPr lang="en-US" b="1">
                <a:latin typeface="Times New Roman" pitchFamily="18" charset="0"/>
              </a:rPr>
              <a:t>     -  ใช้สวมพอดีและระยะเวลานานกว่า</a:t>
            </a:r>
          </a:p>
          <a:p>
            <a:pPr marL="533400" indent="-533400" eaLnBrk="1" hangingPunct="1"/>
            <a:r>
              <a:rPr lang="en-US" b="1">
                <a:latin typeface="Times New Roman" pitchFamily="18" charset="0"/>
              </a:rPr>
              <a:t>     -  ลดเสียงได้มากกว่า Ear Plug 10-15 dB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1143000" y="1447800"/>
            <a:ext cx="478631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  <a:cs typeface="AngsanaUPC" pitchFamily="18" charset="-34"/>
              </a:rPr>
              <a:t>1.  Foam &amp; PVC Ear Plug</a:t>
            </a:r>
          </a:p>
          <a:p>
            <a:pPr eaLnBrk="1" hangingPunct="1"/>
            <a:r>
              <a:rPr lang="en-US" b="1">
                <a:latin typeface="Times New Roman" pitchFamily="18" charset="0"/>
                <a:cs typeface="AngsanaUPC" pitchFamily="18" charset="-34"/>
              </a:rPr>
              <a:t>     - น้ำหนักเบาและมีขนาดเล็ก</a:t>
            </a:r>
          </a:p>
          <a:p>
            <a:pPr eaLnBrk="1" hangingPunct="1"/>
            <a:r>
              <a:rPr lang="en-US" b="1">
                <a:latin typeface="Times New Roman" pitchFamily="18" charset="0"/>
                <a:cs typeface="AngsanaUPC" pitchFamily="18" charset="-34"/>
              </a:rPr>
              <a:t>     - สะดวกในสภาพแวดล้อมที่ร้อน</a:t>
            </a:r>
          </a:p>
          <a:p>
            <a:pPr eaLnBrk="1" hangingPunct="1"/>
            <a:r>
              <a:rPr lang="en-US" b="1">
                <a:latin typeface="Times New Roman" pitchFamily="18" charset="0"/>
                <a:cs typeface="AngsanaUPC" pitchFamily="18" charset="-34"/>
              </a:rPr>
              <a:t>     - ง่ายสำหรับใช้ร่วมกับอุปกรณ์ PPEอื่นๆ</a:t>
            </a:r>
          </a:p>
          <a:p>
            <a:pPr eaLnBrk="1" hangingPunct="1"/>
            <a:r>
              <a:rPr lang="en-US" b="1">
                <a:latin typeface="Times New Roman" pitchFamily="18" charset="0"/>
                <a:cs typeface="AngsanaUPC" pitchFamily="18" charset="-34"/>
              </a:rPr>
              <a:t>     - ลดเสียงได้ 12 dB ที่0.5,1,2 kHz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3175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7772400" cy="1143000"/>
          </a:xfrm>
        </p:spPr>
        <p:txBody>
          <a:bodyPr/>
          <a:lstStyle/>
          <a:p>
            <a:pPr eaLnBrk="1" hangingPunct="1"/>
            <a:r>
              <a:rPr lang="th-TH" sz="6000" b="1" smtClean="0">
                <a:solidFill>
                  <a:srgbClr val="66FFFF"/>
                </a:solidFill>
                <a:cs typeface="KodchiangUPC" pitchFamily="18" charset="-34"/>
              </a:rPr>
              <a:t>	 </a:t>
            </a:r>
            <a:r>
              <a:rPr lang="th-TH" sz="6000" b="1" u="sng" smtClean="0">
                <a:solidFill>
                  <a:srgbClr val="000099"/>
                </a:solidFill>
                <a:cs typeface="KodchiangUPC" pitchFamily="18" charset="-34"/>
              </a:rPr>
              <a:t>คำเตือน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355725" y="15144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pic>
        <p:nvPicPr>
          <p:cNvPr id="32773" name="Picture 5" descr="5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5200" y="3854450"/>
            <a:ext cx="218757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8294" name="Text Box 6"/>
          <p:cNvSpPr txBox="1">
            <a:spLocks noChangeArrowheads="1"/>
          </p:cNvSpPr>
          <p:nvPr/>
        </p:nvSpPr>
        <p:spPr bwMode="auto">
          <a:xfrm>
            <a:off x="1676400" y="1524000"/>
            <a:ext cx="6934200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UPC" pitchFamily="18" charset="-34"/>
              </a:rPr>
              <a:t>      </a:t>
            </a:r>
            <a:r>
              <a:rPr lang="en-US" sz="3200" b="1" dirty="0" err="1">
                <a:latin typeface="Times New Roman" pitchFamily="18" charset="0"/>
                <a:cs typeface="AngsanaUPC" pitchFamily="18" charset="-34"/>
              </a:rPr>
              <a:t>คุณควรจะสวมใส่อุปกรณ์อนุรักษ์การได้ยินพวกนี้กรณี</a:t>
            </a:r>
            <a:endParaRPr lang="en-US" sz="3200" b="1" dirty="0">
              <a:latin typeface="Times New Roman" pitchFamily="18" charset="0"/>
              <a:cs typeface="AngsanaUPC" pitchFamily="18" charset="-34"/>
            </a:endParaRPr>
          </a:p>
          <a:p>
            <a:pPr eaLnBrk="1" hangingPunct="1">
              <a:defRPr/>
            </a:pPr>
            <a:r>
              <a:rPr lang="en-US" sz="3200" b="1" dirty="0" err="1">
                <a:latin typeface="Times New Roman" pitchFamily="18" charset="0"/>
                <a:cs typeface="AngsanaUPC" pitchFamily="18" charset="-34"/>
              </a:rPr>
              <a:t>ที่เมื่อไรก็ตามที่เสียงดังในการทำงานเกิน</a:t>
            </a:r>
            <a:r>
              <a:rPr lang="en-US" sz="3200" b="1" dirty="0">
                <a:latin typeface="Times New Roman" pitchFamily="18" charset="0"/>
                <a:cs typeface="AngsanaUPC" pitchFamily="18" charset="-34"/>
              </a:rPr>
              <a:t>  85 </a:t>
            </a:r>
            <a:r>
              <a:rPr lang="en-US" sz="3200" b="1" dirty="0" err="1">
                <a:latin typeface="Times New Roman" pitchFamily="18" charset="0"/>
                <a:cs typeface="AngsanaUPC" pitchFamily="18" charset="-34"/>
              </a:rPr>
              <a:t>dBA</a:t>
            </a:r>
            <a:endParaRPr lang="en-US" sz="3200" b="1" dirty="0">
              <a:latin typeface="Times New Roman" pitchFamily="18" charset="0"/>
              <a:cs typeface="AngsanaUPC" pitchFamily="18" charset="-34"/>
            </a:endParaRPr>
          </a:p>
          <a:p>
            <a:pPr eaLnBrk="1" hangingPunct="1">
              <a:defRPr/>
            </a:pPr>
            <a:r>
              <a:rPr lang="en-US" sz="3200" b="1" dirty="0" err="1">
                <a:latin typeface="Times New Roman" pitchFamily="18" charset="0"/>
                <a:cs typeface="AngsanaUPC" pitchFamily="18" charset="-34"/>
              </a:rPr>
              <a:t>หรือสัมผัสเสียงดังเกิน</a:t>
            </a:r>
            <a:r>
              <a:rPr lang="en-US" sz="3200" b="1" dirty="0">
                <a:latin typeface="Times New Roman" pitchFamily="18" charset="0"/>
                <a:cs typeface="AngsanaUPC" pitchFamily="18" charset="-34"/>
              </a:rPr>
              <a:t>  8  </a:t>
            </a:r>
            <a:r>
              <a:rPr lang="en-US" sz="3200" b="1" dirty="0" err="1">
                <a:latin typeface="Times New Roman" pitchFamily="18" charset="0"/>
                <a:cs typeface="AngsanaUPC" pitchFamily="18" charset="-34"/>
              </a:rPr>
              <a:t>ชั่วโมงการทำงาน</a:t>
            </a:r>
            <a:endParaRPr lang="en-US" sz="3200" b="1" dirty="0">
              <a:latin typeface="Times New Roman" pitchFamily="18" charset="0"/>
              <a:cs typeface="Angsana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68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29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Eye and Face Protection</a:t>
            </a:r>
          </a:p>
        </p:txBody>
      </p:sp>
      <p:pic>
        <p:nvPicPr>
          <p:cNvPr id="31748" name="Picture 4" descr="2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524000"/>
            <a:ext cx="179387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3794125" y="15144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pic>
        <p:nvPicPr>
          <p:cNvPr id="31750" name="Picture 6" descr="2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5600" y="3870325"/>
            <a:ext cx="1679575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3149600" y="1557338"/>
            <a:ext cx="520858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solidFill>
                  <a:srgbClr val="FFFF00"/>
                </a:solidFill>
                <a:latin typeface="Times New Roman" pitchFamily="18" charset="0"/>
              </a:rPr>
              <a:t>   </a:t>
            </a:r>
            <a:r>
              <a:rPr lang="th-TH" sz="3200" b="1">
                <a:latin typeface="Times New Roman" pitchFamily="18" charset="0"/>
              </a:rPr>
              <a:t>ในแต่ละปีจะมีคนที่ได้รับอุบัติเหตุจากดวงตา</a:t>
            </a:r>
          </a:p>
          <a:p>
            <a:pPr eaLnBrk="1" hangingPunct="1"/>
            <a:r>
              <a:rPr lang="th-TH" sz="3200" b="1">
                <a:latin typeface="Times New Roman" pitchFamily="18" charset="0"/>
              </a:rPr>
              <a:t>จำนวนมากอุบัติเหตุเหล่านี้สามารถป้องกันได้</a:t>
            </a:r>
          </a:p>
          <a:p>
            <a:pPr eaLnBrk="1" hangingPunct="1"/>
            <a:r>
              <a:rPr lang="th-TH" sz="3200" b="1">
                <a:latin typeface="Times New Roman" pitchFamily="18" charset="0"/>
              </a:rPr>
              <a:t>ถ้าแต่ละคนใช้อุปกรณ์ป้องกันดวงตาและหน้า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457200" y="3810000"/>
            <a:ext cx="6164263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latin typeface="Times New Roman" pitchFamily="18" charset="0"/>
              </a:rPr>
              <a:t>      ดวงตาจะประกอบไปด้วย</a:t>
            </a:r>
          </a:p>
          <a:p>
            <a:pPr eaLnBrk="1" hangingPunct="1">
              <a:buFontTx/>
              <a:buChar char="-"/>
            </a:pPr>
            <a:r>
              <a:rPr lang="en-US" sz="3200" b="1">
                <a:latin typeface="Times New Roman" pitchFamily="18" charset="0"/>
              </a:rPr>
              <a:t>  เลนส์ คอยรับแสงที่เข้ามา</a:t>
            </a:r>
          </a:p>
          <a:p>
            <a:pPr eaLnBrk="1" hangingPunct="1">
              <a:buFontTx/>
              <a:buChar char="-"/>
            </a:pPr>
            <a:r>
              <a:rPr lang="en-US" sz="3200" b="1">
                <a:latin typeface="Times New Roman" pitchFamily="18" charset="0"/>
              </a:rPr>
              <a:t>  Iris(ม่านตา) ควบคุมจำนวนแสงที่เข้ามา</a:t>
            </a:r>
          </a:p>
          <a:p>
            <a:pPr eaLnBrk="1" hangingPunct="1">
              <a:buFontTx/>
              <a:buChar char="-"/>
            </a:pPr>
            <a:r>
              <a:rPr lang="en-US" sz="3200" b="1">
                <a:latin typeface="Times New Roman" pitchFamily="18" charset="0"/>
              </a:rPr>
              <a:t>  Receptor เป็นตัวรับภาพที่เรามองเห็น</a:t>
            </a:r>
          </a:p>
          <a:p>
            <a:pPr eaLnBrk="1" hangingPunct="1">
              <a:buFontTx/>
              <a:buChar char="-"/>
            </a:pPr>
            <a:r>
              <a:rPr lang="en-US" sz="3200" b="1">
                <a:latin typeface="Times New Roman" pitchFamily="18" charset="0"/>
              </a:rPr>
              <a:t>  Optic nerve เส้นประสาทที่ส่งข้อมูลไปสมอง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143000"/>
          </a:xfrm>
        </p:spPr>
        <p:txBody>
          <a:bodyPr/>
          <a:lstStyle/>
          <a:p>
            <a:pPr eaLnBrk="1" hangingPunct="1"/>
            <a:r>
              <a:rPr lang="th-TH" sz="6000" b="1" smtClean="0">
                <a:solidFill>
                  <a:srgbClr val="000099"/>
                </a:solidFill>
                <a:cs typeface="KodchiangUPC" pitchFamily="18" charset="-34"/>
              </a:rPr>
              <a:t>อุบัติเหตุที่ทำให้บาดเจ็บที่ดวงตา</a:t>
            </a:r>
          </a:p>
        </p:txBody>
      </p:sp>
      <p:pic>
        <p:nvPicPr>
          <p:cNvPr id="32772" name="Picture 4" descr="2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6002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276600" y="1600200"/>
            <a:ext cx="25908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Tx/>
              <a:buChar char="-"/>
            </a:pPr>
            <a:r>
              <a:rPr lang="th-TH" b="1">
                <a:latin typeface="Times New Roman" pitchFamily="18" charset="0"/>
                <a:cs typeface="JasmineUPC" pitchFamily="18" charset="-34"/>
              </a:rPr>
              <a:t> วัตถุทิ่มแทงตา</a:t>
            </a:r>
          </a:p>
          <a:p>
            <a:pPr eaLnBrk="1" hangingPunct="1">
              <a:buFontTx/>
              <a:buChar char="-"/>
            </a:pPr>
            <a:r>
              <a:rPr lang="th-TH" b="1">
                <a:latin typeface="Times New Roman" pitchFamily="18" charset="0"/>
                <a:cs typeface="JasmineUPC" pitchFamily="18" charset="-34"/>
              </a:rPr>
              <a:t> สัมผัสกับสารเคมี</a:t>
            </a:r>
          </a:p>
          <a:p>
            <a:pPr eaLnBrk="1" hangingPunct="1">
              <a:buFontTx/>
              <a:buChar char="-"/>
            </a:pPr>
            <a:r>
              <a:rPr lang="th-TH" b="1">
                <a:latin typeface="Times New Roman" pitchFamily="18" charset="0"/>
                <a:cs typeface="JasmineUPC" pitchFamily="18" charset="-34"/>
              </a:rPr>
              <a:t> วัตถุเหวี่ยงมาโดน</a:t>
            </a:r>
          </a:p>
          <a:p>
            <a:pPr eaLnBrk="1" hangingPunct="1">
              <a:buFontTx/>
              <a:buChar char="-"/>
            </a:pPr>
            <a:r>
              <a:rPr lang="th-TH" b="1">
                <a:latin typeface="Times New Roman" pitchFamily="18" charset="0"/>
                <a:cs typeface="JasmineUPC" pitchFamily="18" charset="-34"/>
              </a:rPr>
              <a:t> การมองรังสีต่าง ๆ</a:t>
            </a:r>
          </a:p>
        </p:txBody>
      </p:sp>
      <p:pic>
        <p:nvPicPr>
          <p:cNvPr id="32774" name="Picture 6" descr="2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3429000"/>
            <a:ext cx="17240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7" descr="20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4800600"/>
            <a:ext cx="1676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4067175" y="5394325"/>
            <a:ext cx="10382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Comic Sans MS" pitchFamily="66" charset="0"/>
              </a:rPr>
              <a:t>Dust</a:t>
            </a:r>
          </a:p>
          <a:p>
            <a:pPr eaLnBrk="1" hangingPunct="1"/>
            <a:r>
              <a:rPr lang="en-US" sz="2000" b="1">
                <a:latin typeface="Comic Sans MS" pitchFamily="66" charset="0"/>
              </a:rPr>
              <a:t>Powder</a:t>
            </a:r>
          </a:p>
          <a:p>
            <a:pPr eaLnBrk="1" hangingPunct="1"/>
            <a:r>
              <a:rPr lang="en-US" sz="2000" b="1">
                <a:latin typeface="Comic Sans MS" pitchFamily="66" charset="0"/>
              </a:rPr>
              <a:t>Fume</a:t>
            </a:r>
          </a:p>
          <a:p>
            <a:pPr eaLnBrk="1" hangingPunct="1"/>
            <a:r>
              <a:rPr lang="en-US" sz="2000" b="1">
                <a:latin typeface="Comic Sans MS" pitchFamily="66" charset="0"/>
              </a:rPr>
              <a:t>Mist</a:t>
            </a: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685800" y="3560763"/>
            <a:ext cx="16573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Comic Sans MS" pitchFamily="66" charset="0"/>
              </a:rPr>
              <a:t>Toxic Gases</a:t>
            </a:r>
          </a:p>
          <a:p>
            <a:pPr eaLnBrk="1" hangingPunct="1"/>
            <a:r>
              <a:rPr lang="en-US" sz="2000" b="1">
                <a:latin typeface="Comic Sans MS" pitchFamily="66" charset="0"/>
              </a:rPr>
              <a:t>Vapor</a:t>
            </a:r>
          </a:p>
          <a:p>
            <a:pPr eaLnBrk="1" hangingPunct="1"/>
            <a:r>
              <a:rPr lang="en-US" sz="2000" b="1">
                <a:latin typeface="Comic Sans MS" pitchFamily="66" charset="0"/>
              </a:rPr>
              <a:t>Liquids</a:t>
            </a:r>
          </a:p>
        </p:txBody>
      </p:sp>
      <p:pic>
        <p:nvPicPr>
          <p:cNvPr id="32778" name="Picture 10" descr="20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8225" y="1600200"/>
            <a:ext cx="157797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9" name="Picture 11" descr="20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99388" y="762000"/>
            <a:ext cx="1192212" cy="131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0" name="Picture 12" descr="2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26163" y="3768725"/>
            <a:ext cx="2408237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6096000" y="6003925"/>
            <a:ext cx="2457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Comic Sans MS" pitchFamily="66" charset="0"/>
              </a:rPr>
              <a:t>Electrical Hazards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>
          <a:xfrm>
            <a:off x="968375" y="839788"/>
            <a:ext cx="6570663" cy="608012"/>
          </a:xfrm>
        </p:spPr>
        <p:txBody>
          <a:bodyPr/>
          <a:lstStyle/>
          <a:p>
            <a:pPr eaLnBrk="1" hangingPunct="1"/>
            <a:r>
              <a:rPr lang="en-US" sz="6000" b="1" smtClean="0">
                <a:solidFill>
                  <a:srgbClr val="66FFFF"/>
                </a:solidFill>
                <a:cs typeface="KodchiangUPC" pitchFamily="18" charset="-34"/>
              </a:rPr>
              <a:t>    </a:t>
            </a:r>
            <a:r>
              <a:rPr lang="th-TH" sz="6000" b="1" smtClean="0">
                <a:solidFill>
                  <a:srgbClr val="000099"/>
                </a:solidFill>
                <a:cs typeface="KodchiangUPC" pitchFamily="18" charset="-34"/>
              </a:rPr>
              <a:t>เครื่องมือป้องกันทั่วไป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974725" y="17430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pic>
        <p:nvPicPr>
          <p:cNvPr id="35845" name="Picture 5" descr="2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905000"/>
            <a:ext cx="1600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6" descr="2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828800"/>
            <a:ext cx="152241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7" descr="2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1893888"/>
            <a:ext cx="1676400" cy="153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8" name="Picture 8" descr="2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90600" y="4495800"/>
            <a:ext cx="1638300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Picture 9" descr="21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81400" y="4495800"/>
            <a:ext cx="1981200" cy="147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50" name="Picture 10" descr="21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72200" y="4267200"/>
            <a:ext cx="1600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3" name="Picture 11" descr="22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39000" y="457200"/>
            <a:ext cx="1028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914400" y="3660775"/>
            <a:ext cx="2009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Machine Guards</a:t>
            </a:r>
          </a:p>
        </p:txBody>
      </p:sp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3276600" y="3660775"/>
            <a:ext cx="2300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Work Area Barrier</a:t>
            </a:r>
          </a:p>
        </p:txBody>
      </p:sp>
      <p:sp>
        <p:nvSpPr>
          <p:cNvPr id="35854" name="Text Box 14"/>
          <p:cNvSpPr txBox="1">
            <a:spLocks noChangeArrowheads="1"/>
          </p:cNvSpPr>
          <p:nvPr/>
        </p:nvSpPr>
        <p:spPr bwMode="auto">
          <a:xfrm>
            <a:off x="6248400" y="3660775"/>
            <a:ext cx="1395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Ventilation</a:t>
            </a:r>
          </a:p>
        </p:txBody>
      </p:sp>
      <p:sp>
        <p:nvSpPr>
          <p:cNvPr id="35855" name="Text Box 15"/>
          <p:cNvSpPr txBox="1">
            <a:spLocks noChangeArrowheads="1"/>
          </p:cNvSpPr>
          <p:nvPr/>
        </p:nvSpPr>
        <p:spPr bwMode="auto">
          <a:xfrm>
            <a:off x="1295400" y="6096000"/>
            <a:ext cx="1114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Lighting</a:t>
            </a:r>
          </a:p>
        </p:txBody>
      </p:sp>
      <p:sp>
        <p:nvSpPr>
          <p:cNvPr id="35856" name="Text Box 16"/>
          <p:cNvSpPr txBox="1">
            <a:spLocks noChangeArrowheads="1"/>
          </p:cNvSpPr>
          <p:nvPr/>
        </p:nvSpPr>
        <p:spPr bwMode="auto">
          <a:xfrm>
            <a:off x="3505200" y="6156325"/>
            <a:ext cx="2009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Sign &amp;Warnings</a:t>
            </a:r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auto">
          <a:xfrm>
            <a:off x="6118225" y="6175375"/>
            <a:ext cx="2116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Eye Wash Station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1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1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10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10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1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10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1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10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2" grpId="0"/>
      <p:bldP spid="35853" grpId="0"/>
      <p:bldP spid="35854" grpId="0"/>
      <p:bldP spid="35855" grpId="0"/>
      <p:bldP spid="35856" grpId="0"/>
      <p:bldP spid="3585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066800"/>
          </a:xfrm>
        </p:spPr>
        <p:txBody>
          <a:bodyPr/>
          <a:lstStyle/>
          <a:p>
            <a:pPr eaLnBrk="1" hangingPunct="1"/>
            <a:r>
              <a:rPr lang="th-TH" sz="6000" b="1" smtClean="0">
                <a:solidFill>
                  <a:srgbClr val="66FFFF"/>
                </a:solidFill>
                <a:cs typeface="KodchiangUPC" pitchFamily="18" charset="-34"/>
              </a:rPr>
              <a:t>     </a:t>
            </a:r>
            <a:r>
              <a:rPr lang="th-TH" sz="6000" b="1" u="sng" smtClean="0">
                <a:solidFill>
                  <a:srgbClr val="000099"/>
                </a:solidFill>
                <a:cs typeface="KodchiangUPC" pitchFamily="18" charset="-34"/>
              </a:rPr>
              <a:t>อุปกรณ์ป้องกันดวงตาและหน้า</a:t>
            </a:r>
          </a:p>
        </p:txBody>
      </p:sp>
      <p:pic>
        <p:nvPicPr>
          <p:cNvPr id="36868" name="Picture 4" descr="2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676400"/>
            <a:ext cx="18288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 descr="2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1676400"/>
            <a:ext cx="1905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6" descr="2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1588" y="1676400"/>
            <a:ext cx="18288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7" descr="22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" y="4724400"/>
            <a:ext cx="1905000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8" descr="22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37388" y="4672013"/>
            <a:ext cx="180181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2895600" y="4164013"/>
            <a:ext cx="3581400" cy="2265362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eaLnBrk="1" hangingPunct="1">
              <a:buFontTx/>
              <a:buAutoNum type="arabicPeriod"/>
            </a:pPr>
            <a:r>
              <a:rPr lang="en-US" b="1">
                <a:solidFill>
                  <a:srgbClr val="FF00FF"/>
                </a:solidFill>
                <a:latin typeface="Times New Roman" pitchFamily="18" charset="0"/>
              </a:rPr>
              <a:t>Safety Glasses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b="1">
                <a:solidFill>
                  <a:srgbClr val="FF00FF"/>
                </a:solidFill>
                <a:latin typeface="Times New Roman" pitchFamily="18" charset="0"/>
              </a:rPr>
              <a:t>Goggle 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b="1">
                <a:solidFill>
                  <a:srgbClr val="FF00FF"/>
                </a:solidFill>
                <a:latin typeface="Times New Roman" pitchFamily="18" charset="0"/>
              </a:rPr>
              <a:t>Face Shields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b="1">
                <a:solidFill>
                  <a:srgbClr val="FF00FF"/>
                </a:solidFill>
                <a:latin typeface="Times New Roman" pitchFamily="18" charset="0"/>
              </a:rPr>
              <a:t>Welding Helmets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en-US" b="1">
                <a:solidFill>
                  <a:srgbClr val="FF00FF"/>
                </a:solidFill>
                <a:latin typeface="Times New Roman" pitchFamily="18" charset="0"/>
              </a:rPr>
              <a:t>Absorptive Lenses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1295400" y="3276600"/>
            <a:ext cx="600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(1)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4271963" y="3276600"/>
            <a:ext cx="600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(2)</a:t>
            </a:r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7010400" y="3276600"/>
            <a:ext cx="600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(3)</a:t>
            </a:r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auto">
          <a:xfrm>
            <a:off x="1228725" y="4114800"/>
            <a:ext cx="600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(4)</a:t>
            </a:r>
          </a:p>
        </p:txBody>
      </p:sp>
      <p:sp>
        <p:nvSpPr>
          <p:cNvPr id="36878" name="Text Box 14"/>
          <p:cNvSpPr txBox="1">
            <a:spLocks noChangeArrowheads="1"/>
          </p:cNvSpPr>
          <p:nvPr/>
        </p:nvSpPr>
        <p:spPr bwMode="auto">
          <a:xfrm>
            <a:off x="7629525" y="4038600"/>
            <a:ext cx="600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(5)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36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1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1000"/>
                                        <p:tgtEl>
                                          <p:spTgt spid="368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1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10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1000"/>
                                        <p:tgtEl>
                                          <p:spTgt spid="368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1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1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1000"/>
                                        <p:tgtEl>
                                          <p:spTgt spid="368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10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1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1000"/>
                                        <p:tgtEl>
                                          <p:spTgt spid="368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  <p:bldP spid="36875" grpId="0"/>
      <p:bldP spid="36876" grpId="0"/>
      <p:bldP spid="36877" grpId="0"/>
      <p:bldP spid="3687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/>
          <a:lstStyle/>
          <a:p>
            <a:pPr eaLnBrk="1" hangingPunct="1"/>
            <a:r>
              <a:rPr lang="en-US" sz="5400" b="1" u="sng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Hand Protection</a:t>
            </a:r>
          </a:p>
        </p:txBody>
      </p:sp>
      <p:pic>
        <p:nvPicPr>
          <p:cNvPr id="35844" name="Picture 4" descr="6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905000"/>
            <a:ext cx="3200400" cy="30480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3810000" y="1981200"/>
            <a:ext cx="53340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Times New Roman" pitchFamily="18" charset="0"/>
                <a:cs typeface="JasmineUPC" pitchFamily="18" charset="-34"/>
              </a:rPr>
              <a:t>ทำไมการป้องกันอันตรายที่มือจึงสำคัญ</a:t>
            </a:r>
            <a:endParaRPr lang="en-US" sz="3200" b="1">
              <a:latin typeface="Times New Roman" pitchFamily="18" charset="0"/>
              <a:cs typeface="JasmineUPC" pitchFamily="18" charset="-34"/>
            </a:endParaRPr>
          </a:p>
          <a:p>
            <a:pPr eaLnBrk="1" hangingPunct="1"/>
            <a:endParaRPr lang="th-TH" sz="3200" b="1">
              <a:latin typeface="Times New Roman" pitchFamily="18" charset="0"/>
              <a:cs typeface="JasmineUPC" pitchFamily="18" charset="-34"/>
            </a:endParaRPr>
          </a:p>
          <a:p>
            <a:pPr eaLnBrk="1" hangingPunct="1">
              <a:buFontTx/>
              <a:buChar char="-"/>
            </a:pPr>
            <a:r>
              <a:rPr lang="en-US" sz="3200" b="1">
                <a:latin typeface="Times New Roman" pitchFamily="18" charset="0"/>
              </a:rPr>
              <a:t> </a:t>
            </a:r>
            <a:r>
              <a:rPr lang="th-TH" sz="3200" b="1">
                <a:latin typeface="Times New Roman" pitchFamily="18" charset="0"/>
              </a:rPr>
              <a:t>มือสามารถกำ ถือ จับต้องเคลื่อนไหว </a:t>
            </a:r>
          </a:p>
          <a:p>
            <a:pPr eaLnBrk="1" hangingPunct="1"/>
            <a:r>
              <a:rPr lang="en-US" sz="3200" b="1">
                <a:latin typeface="Times New Roman" pitchFamily="18" charset="0"/>
              </a:rPr>
              <a:t>   </a:t>
            </a:r>
            <a:r>
              <a:rPr lang="th-TH" sz="3200" b="1">
                <a:latin typeface="Times New Roman" pitchFamily="18" charset="0"/>
              </a:rPr>
              <a:t>สิ่งของต่างๆได้</a:t>
            </a:r>
          </a:p>
          <a:p>
            <a:pPr eaLnBrk="1" hangingPunct="1">
              <a:buFontTx/>
              <a:buChar char="-"/>
            </a:pPr>
            <a:r>
              <a:rPr lang="th-TH" sz="3200" b="1">
                <a:latin typeface="Times New Roman" pitchFamily="18" charset="0"/>
              </a:rPr>
              <a:t> มากกว่า 20 </a:t>
            </a:r>
            <a:r>
              <a:rPr lang="en-US" sz="3200" b="1">
                <a:latin typeface="Times New Roman" pitchFamily="18" charset="0"/>
              </a:rPr>
              <a:t>%</a:t>
            </a:r>
            <a:r>
              <a:rPr lang="th-TH" sz="3200" b="1">
                <a:latin typeface="Times New Roman" pitchFamily="18" charset="0"/>
              </a:rPr>
              <a:t> </a:t>
            </a:r>
            <a:r>
              <a:rPr lang="en-US" sz="3200" b="1">
                <a:latin typeface="Times New Roman" pitchFamily="18" charset="0"/>
              </a:rPr>
              <a:t> </a:t>
            </a:r>
            <a:r>
              <a:rPr lang="th-TH" sz="3200" b="1">
                <a:latin typeface="Times New Roman" pitchFamily="18" charset="0"/>
              </a:rPr>
              <a:t>ของอุบัติเหตุทั้งหมด </a:t>
            </a:r>
          </a:p>
          <a:p>
            <a:pPr eaLnBrk="1" hangingPunct="1"/>
            <a:r>
              <a:rPr lang="en-US" sz="3200" b="1">
                <a:latin typeface="Times New Roman" pitchFamily="18" charset="0"/>
              </a:rPr>
              <a:t>  </a:t>
            </a:r>
            <a:r>
              <a:rPr lang="th-TH" sz="3200" b="1">
                <a:latin typeface="Times New Roman" pitchFamily="18" charset="0"/>
              </a:rPr>
              <a:t>คือเกิดที่มือ มือถือเป็นผู้สร้างอันยิ่งใหญ่</a:t>
            </a:r>
          </a:p>
          <a:p>
            <a:pPr eaLnBrk="1" hangingPunct="1"/>
            <a:r>
              <a:rPr lang="en-US" sz="3200" b="1">
                <a:latin typeface="Times New Roman" pitchFamily="18" charset="0"/>
              </a:rPr>
              <a:t>  </a:t>
            </a:r>
            <a:r>
              <a:rPr lang="th-TH" sz="3200" b="1">
                <a:latin typeface="Times New Roman" pitchFamily="18" charset="0"/>
              </a:rPr>
              <a:t>จะต้องดูแลและปกป้องไม่ให้เกิดอันตรายใดๆ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357188"/>
            <a:ext cx="9144000" cy="912812"/>
          </a:xfrm>
        </p:spPr>
        <p:txBody>
          <a:bodyPr/>
          <a:lstStyle/>
          <a:p>
            <a:pPr eaLnBrk="1" hangingPunct="1"/>
            <a:r>
              <a:rPr lang="en-US" sz="5400" b="1" u="sng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Potential Hazard</a:t>
            </a:r>
          </a:p>
        </p:txBody>
      </p:sp>
      <p:pic>
        <p:nvPicPr>
          <p:cNvPr id="36868" name="Picture 4" descr="6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19200"/>
            <a:ext cx="199548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 descr="6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3733800"/>
            <a:ext cx="2195513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6" descr="60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2209800"/>
            <a:ext cx="25908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304800" y="4392613"/>
            <a:ext cx="3078163" cy="2246312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ได้รับบาดเจ็บที่มือ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- เครื่องมือ เครื่องจักรตัด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- </a:t>
            </a:r>
            <a:r>
              <a:rPr lang="en-US" sz="1600" b="1">
                <a:latin typeface="Times New Roman" pitchFamily="18" charset="0"/>
              </a:rPr>
              <a:t>Staple </a:t>
            </a:r>
            <a:r>
              <a:rPr lang="en-US" b="1">
                <a:latin typeface="Times New Roman" pitchFamily="18" charset="0"/>
              </a:rPr>
              <a:t>กรรไกร ตะปู สิ่ว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  ลวด ทิ่มแทง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- เครื่องมือกระทบ ทำให้เคล็ด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3200400" y="1600200"/>
            <a:ext cx="2762250" cy="183832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สัมผัสกับสารพิษ</a:t>
            </a:r>
          </a:p>
          <a:p>
            <a:pPr eaLnBrk="1" hangingPunct="1"/>
            <a:r>
              <a:rPr lang="th-TH" b="1">
                <a:latin typeface="Times New Roman" pitchFamily="18" charset="0"/>
              </a:rPr>
              <a:t>เชื้อโรค ไฟฟ้า ความเย็นจัด</a:t>
            </a:r>
          </a:p>
          <a:p>
            <a:pPr eaLnBrk="1" hangingPunct="1"/>
            <a:r>
              <a:rPr lang="th-TH" b="1">
                <a:latin typeface="Times New Roman" pitchFamily="18" charset="0"/>
              </a:rPr>
              <a:t>วัตถุร้อน ซึ่งสามารถทำให้</a:t>
            </a:r>
          </a:p>
          <a:p>
            <a:pPr eaLnBrk="1" hangingPunct="1"/>
            <a:r>
              <a:rPr lang="th-TH" b="1">
                <a:latin typeface="Times New Roman" pitchFamily="18" charset="0"/>
              </a:rPr>
              <a:t>ผิวไหม้ได้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6508750" y="5767388"/>
            <a:ext cx="2236788" cy="5238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บาดเจ็บจากวัตถุหมุน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772400" cy="1143000"/>
          </a:xfrm>
        </p:spPr>
        <p:txBody>
          <a:bodyPr/>
          <a:lstStyle/>
          <a:p>
            <a:pPr eaLnBrk="1" hangingPunct="1"/>
            <a:r>
              <a:rPr lang="th-TH" sz="6000" b="1" u="sng" smtClean="0">
                <a:solidFill>
                  <a:srgbClr val="000099"/>
                </a:solidFill>
                <a:cs typeface="KodchiangUPC" pitchFamily="18" charset="-34"/>
              </a:rPr>
              <a:t>เครื่องป้องกันทั่วไป</a:t>
            </a:r>
          </a:p>
        </p:txBody>
      </p:sp>
      <p:pic>
        <p:nvPicPr>
          <p:cNvPr id="37892" name="Picture 4" descr="6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6325" y="1828800"/>
            <a:ext cx="2936875" cy="322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 descr="6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1828800"/>
            <a:ext cx="285750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1116013" y="5454650"/>
            <a:ext cx="2771775" cy="98425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การควบคุมทางวิศวกรรม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Log out/Tag Out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4859338" y="5416550"/>
            <a:ext cx="3509962" cy="5238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b="1" u="sng">
                <a:latin typeface="Times New Roman" pitchFamily="18" charset="0"/>
              </a:rPr>
              <a:t>การดูแลรักษาความสะอาดของมือ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285750"/>
            <a:ext cx="9144000" cy="857250"/>
          </a:xfrm>
        </p:spPr>
        <p:txBody>
          <a:bodyPr/>
          <a:lstStyle/>
          <a:p>
            <a:pPr eaLnBrk="1" hangingPunct="1"/>
            <a:r>
              <a:rPr lang="th-TH" sz="6000" b="1" u="sng" smtClean="0">
                <a:solidFill>
                  <a:srgbClr val="000099"/>
                </a:solidFill>
                <a:cs typeface="KodchiangUPC" pitchFamily="18" charset="-34"/>
              </a:rPr>
              <a:t>อุปกรณ์ป้องกันอันตรายที่มือ</a:t>
            </a:r>
          </a:p>
        </p:txBody>
      </p:sp>
      <p:pic>
        <p:nvPicPr>
          <p:cNvPr id="47108" name="Picture 4" descr="608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447800"/>
            <a:ext cx="1143000" cy="1154113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47109" name="Picture 5" descr="608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2819400"/>
            <a:ext cx="1143000" cy="11430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47110" name="Picture 6" descr="608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7000" y="4191000"/>
            <a:ext cx="1143000" cy="1131888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47111" name="Picture 7" descr="608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1143000" cy="11430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47112" name="Picture 8" descr="609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34000" y="1371600"/>
            <a:ext cx="1143000" cy="1131888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47113" name="Picture 9" descr="609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34000" y="2808288"/>
            <a:ext cx="1143000" cy="1154112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47114" name="Picture 10" descr="609c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34000" y="4191000"/>
            <a:ext cx="1143000" cy="1154113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47115" name="Picture 11" descr="609d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334000" y="5573713"/>
            <a:ext cx="1143000" cy="1131887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282636" name="Text Box 12"/>
          <p:cNvSpPr txBox="1">
            <a:spLocks noChangeArrowheads="1"/>
          </p:cNvSpPr>
          <p:nvPr/>
        </p:nvSpPr>
        <p:spPr bwMode="auto">
          <a:xfrm>
            <a:off x="6572250" y="2571750"/>
            <a:ext cx="1990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Heat Resistance </a:t>
            </a:r>
          </a:p>
          <a:p>
            <a:pPr eaLnBrk="1" hangingPunct="1"/>
            <a:r>
              <a:rPr lang="en-US" sz="2000" b="1">
                <a:latin typeface="Times New Roman" pitchFamily="18" charset="0"/>
              </a:rPr>
              <a:t>Groves</a:t>
            </a:r>
          </a:p>
        </p:txBody>
      </p:sp>
      <p:sp>
        <p:nvSpPr>
          <p:cNvPr id="282637" name="Text Box 13"/>
          <p:cNvSpPr txBox="1">
            <a:spLocks noChangeArrowheads="1"/>
          </p:cNvSpPr>
          <p:nvPr/>
        </p:nvSpPr>
        <p:spPr bwMode="auto">
          <a:xfrm>
            <a:off x="6500813" y="1428750"/>
            <a:ext cx="24685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Padded Cloth Gloves</a:t>
            </a:r>
          </a:p>
        </p:txBody>
      </p:sp>
      <p:sp>
        <p:nvSpPr>
          <p:cNvPr id="282638" name="Text Box 14"/>
          <p:cNvSpPr txBox="1">
            <a:spLocks noChangeArrowheads="1"/>
          </p:cNvSpPr>
          <p:nvPr/>
        </p:nvSpPr>
        <p:spPr bwMode="auto">
          <a:xfrm>
            <a:off x="6572250" y="4214813"/>
            <a:ext cx="21209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Latex Disposable </a:t>
            </a:r>
          </a:p>
          <a:p>
            <a:pPr eaLnBrk="1" hangingPunct="1"/>
            <a:r>
              <a:rPr lang="en-US" sz="2000" b="1">
                <a:latin typeface="Times New Roman" pitchFamily="18" charset="0"/>
              </a:rPr>
              <a:t>Gloves</a:t>
            </a:r>
          </a:p>
        </p:txBody>
      </p:sp>
      <p:sp>
        <p:nvSpPr>
          <p:cNvPr id="282639" name="Text Box 15"/>
          <p:cNvSpPr txBox="1">
            <a:spLocks noChangeArrowheads="1"/>
          </p:cNvSpPr>
          <p:nvPr/>
        </p:nvSpPr>
        <p:spPr bwMode="auto">
          <a:xfrm>
            <a:off x="6572250" y="5572125"/>
            <a:ext cx="1909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Lead-line Glove</a:t>
            </a:r>
          </a:p>
        </p:txBody>
      </p:sp>
      <p:sp>
        <p:nvSpPr>
          <p:cNvPr id="282640" name="Text Box 16"/>
          <p:cNvSpPr txBox="1">
            <a:spLocks noChangeArrowheads="1"/>
          </p:cNvSpPr>
          <p:nvPr/>
        </p:nvSpPr>
        <p:spPr bwMode="auto">
          <a:xfrm>
            <a:off x="428625" y="1500188"/>
            <a:ext cx="2170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Metal Mesh Glove</a:t>
            </a:r>
          </a:p>
        </p:txBody>
      </p:sp>
      <p:sp>
        <p:nvSpPr>
          <p:cNvPr id="282641" name="Text Box 17"/>
          <p:cNvSpPr txBox="1">
            <a:spLocks noChangeArrowheads="1"/>
          </p:cNvSpPr>
          <p:nvPr/>
        </p:nvSpPr>
        <p:spPr bwMode="auto">
          <a:xfrm>
            <a:off x="500063" y="2857500"/>
            <a:ext cx="18399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Leather Gloves</a:t>
            </a:r>
          </a:p>
        </p:txBody>
      </p:sp>
      <p:sp>
        <p:nvSpPr>
          <p:cNvPr id="282642" name="Text Box 18"/>
          <p:cNvSpPr txBox="1">
            <a:spLocks noChangeArrowheads="1"/>
          </p:cNvSpPr>
          <p:nvPr/>
        </p:nvSpPr>
        <p:spPr bwMode="auto">
          <a:xfrm>
            <a:off x="214313" y="4214813"/>
            <a:ext cx="24209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Vinyl and Neoprene </a:t>
            </a:r>
          </a:p>
          <a:p>
            <a:pPr eaLnBrk="1" hangingPunct="1"/>
            <a:r>
              <a:rPr lang="en-US" sz="2000" b="1">
                <a:latin typeface="Times New Roman" pitchFamily="18" charset="0"/>
              </a:rPr>
              <a:t>Gloves</a:t>
            </a:r>
          </a:p>
        </p:txBody>
      </p:sp>
      <p:sp>
        <p:nvSpPr>
          <p:cNvPr id="282643" name="Text Box 19"/>
          <p:cNvSpPr txBox="1">
            <a:spLocks noChangeArrowheads="1"/>
          </p:cNvSpPr>
          <p:nvPr/>
        </p:nvSpPr>
        <p:spPr bwMode="auto">
          <a:xfrm>
            <a:off x="357188" y="5572125"/>
            <a:ext cx="1812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000" b="1">
                <a:latin typeface="Times New Roman" pitchFamily="18" charset="0"/>
              </a:rPr>
              <a:t>Rubber Gloves</a:t>
            </a:r>
          </a:p>
        </p:txBody>
      </p:sp>
      <p:sp>
        <p:nvSpPr>
          <p:cNvPr id="282644" name="Text Box 20"/>
          <p:cNvSpPr txBox="1">
            <a:spLocks noChangeArrowheads="1"/>
          </p:cNvSpPr>
          <p:nvPr/>
        </p:nvSpPr>
        <p:spPr bwMode="auto">
          <a:xfrm>
            <a:off x="428625" y="1866900"/>
            <a:ext cx="1746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ป้องกันของมีคม</a:t>
            </a:r>
          </a:p>
        </p:txBody>
      </p:sp>
      <p:sp>
        <p:nvSpPr>
          <p:cNvPr id="282645" name="Text Box 21"/>
          <p:cNvSpPr txBox="1">
            <a:spLocks noChangeArrowheads="1"/>
          </p:cNvSpPr>
          <p:nvPr/>
        </p:nvSpPr>
        <p:spPr bwMode="auto">
          <a:xfrm>
            <a:off x="487363" y="3186113"/>
            <a:ext cx="1787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ป้องกันพื้นหยาบ</a:t>
            </a:r>
          </a:p>
        </p:txBody>
      </p:sp>
      <p:sp>
        <p:nvSpPr>
          <p:cNvPr id="282646" name="Text Box 22"/>
          <p:cNvSpPr txBox="1">
            <a:spLocks noChangeArrowheads="1"/>
          </p:cNvSpPr>
          <p:nvPr/>
        </p:nvSpPr>
        <p:spPr bwMode="auto">
          <a:xfrm>
            <a:off x="230188" y="4810125"/>
            <a:ext cx="1962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ป้องกันสารเคมีพิษ</a:t>
            </a:r>
          </a:p>
        </p:txBody>
      </p:sp>
      <p:sp>
        <p:nvSpPr>
          <p:cNvPr id="282647" name="Text Box 23"/>
          <p:cNvSpPr txBox="1">
            <a:spLocks noChangeArrowheads="1"/>
          </p:cNvSpPr>
          <p:nvPr/>
        </p:nvSpPr>
        <p:spPr bwMode="auto">
          <a:xfrm>
            <a:off x="387350" y="5880100"/>
            <a:ext cx="1450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ป้องกันไฟฟ้า</a:t>
            </a:r>
          </a:p>
        </p:txBody>
      </p:sp>
      <p:sp>
        <p:nvSpPr>
          <p:cNvPr id="282648" name="Text Box 24"/>
          <p:cNvSpPr txBox="1">
            <a:spLocks noChangeArrowheads="1"/>
          </p:cNvSpPr>
          <p:nvPr/>
        </p:nvSpPr>
        <p:spPr bwMode="auto">
          <a:xfrm>
            <a:off x="6477000" y="1885950"/>
            <a:ext cx="1746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ป้องกันของมีคม</a:t>
            </a:r>
          </a:p>
        </p:txBody>
      </p:sp>
      <p:sp>
        <p:nvSpPr>
          <p:cNvPr id="282649" name="Text Box 25"/>
          <p:cNvSpPr txBox="1">
            <a:spLocks noChangeArrowheads="1"/>
          </p:cNvSpPr>
          <p:nvPr/>
        </p:nvSpPr>
        <p:spPr bwMode="auto">
          <a:xfrm>
            <a:off x="6553200" y="3200400"/>
            <a:ext cx="18637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ป้องกันความร้อน</a:t>
            </a:r>
          </a:p>
          <a:p>
            <a:pPr eaLnBrk="1" hangingPunct="1"/>
            <a:r>
              <a:rPr lang="th-TH" b="1">
                <a:latin typeface="Times New Roman" pitchFamily="18" charset="0"/>
              </a:rPr>
              <a:t>และเปลวไฟ</a:t>
            </a:r>
          </a:p>
        </p:txBody>
      </p:sp>
      <p:sp>
        <p:nvSpPr>
          <p:cNvPr id="282650" name="Text Box 26"/>
          <p:cNvSpPr txBox="1">
            <a:spLocks noChangeArrowheads="1"/>
          </p:cNvSpPr>
          <p:nvPr/>
        </p:nvSpPr>
        <p:spPr bwMode="auto">
          <a:xfrm>
            <a:off x="6572250" y="4786313"/>
            <a:ext cx="20796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ป้องกันเชื้อโรคต่างๆ</a:t>
            </a:r>
          </a:p>
        </p:txBody>
      </p:sp>
      <p:sp>
        <p:nvSpPr>
          <p:cNvPr id="282651" name="Text Box 27"/>
          <p:cNvSpPr txBox="1">
            <a:spLocks noChangeArrowheads="1"/>
          </p:cNvSpPr>
          <p:nvPr/>
        </p:nvSpPr>
        <p:spPr bwMode="auto">
          <a:xfrm>
            <a:off x="6588125" y="5983288"/>
            <a:ext cx="1282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</a:rPr>
              <a:t>ป้องกันรังสี</a:t>
            </a:r>
          </a:p>
        </p:txBody>
      </p:sp>
      <p:sp>
        <p:nvSpPr>
          <p:cNvPr id="47132" name="Text Box 28"/>
          <p:cNvSpPr txBox="1">
            <a:spLocks noChangeArrowheads="1"/>
          </p:cNvSpPr>
          <p:nvPr/>
        </p:nvSpPr>
        <p:spPr bwMode="auto">
          <a:xfrm>
            <a:off x="4289425" y="1524000"/>
            <a:ext cx="511175" cy="50260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5400">
                <a:latin typeface="Angsana New" pitchFamily="18" charset="-34"/>
                <a:cs typeface="LilyUPC" pitchFamily="34" charset="-34"/>
              </a:rPr>
              <a:t>G</a:t>
            </a:r>
          </a:p>
          <a:p>
            <a:pPr eaLnBrk="1" hangingPunct="1"/>
            <a:r>
              <a:rPr lang="en-US" sz="5400">
                <a:latin typeface="Angsana New" pitchFamily="18" charset="-34"/>
                <a:cs typeface="LilyUPC" pitchFamily="34" charset="-34"/>
              </a:rPr>
              <a:t>L</a:t>
            </a:r>
          </a:p>
          <a:p>
            <a:pPr eaLnBrk="1" hangingPunct="1"/>
            <a:r>
              <a:rPr lang="en-US" sz="5400">
                <a:latin typeface="Angsana New" pitchFamily="18" charset="-34"/>
                <a:cs typeface="LilyUPC" pitchFamily="34" charset="-34"/>
              </a:rPr>
              <a:t>O</a:t>
            </a:r>
          </a:p>
          <a:p>
            <a:pPr eaLnBrk="1" hangingPunct="1"/>
            <a:r>
              <a:rPr lang="en-US" sz="5400">
                <a:latin typeface="Angsana New" pitchFamily="18" charset="-34"/>
                <a:cs typeface="LilyUPC" pitchFamily="34" charset="-34"/>
              </a:rPr>
              <a:t>V</a:t>
            </a:r>
          </a:p>
          <a:p>
            <a:pPr eaLnBrk="1" hangingPunct="1"/>
            <a:r>
              <a:rPr lang="en-US" sz="5400">
                <a:latin typeface="Angsana New" pitchFamily="18" charset="-34"/>
                <a:cs typeface="LilyUPC" pitchFamily="34" charset="-34"/>
              </a:rPr>
              <a:t>E</a:t>
            </a:r>
          </a:p>
          <a:p>
            <a:pPr eaLnBrk="1" hangingPunct="1"/>
            <a:r>
              <a:rPr lang="en-US" sz="5400">
                <a:latin typeface="Angsana New" pitchFamily="18" charset="-34"/>
                <a:cs typeface="LilyUPC" pitchFamily="34" charset="-34"/>
              </a:rPr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7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82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82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82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8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82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82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82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82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82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82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82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82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282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82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82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82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28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28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282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82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282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282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282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282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1000" fill="hold"/>
                                        <p:tgtEl>
                                          <p:spTgt spid="282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282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282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282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282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282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1000" fill="hold"/>
                                        <p:tgtEl>
                                          <p:spTgt spid="282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282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636" grpId="0"/>
      <p:bldP spid="282637" grpId="0"/>
      <p:bldP spid="282638" grpId="0"/>
      <p:bldP spid="282639" grpId="0"/>
      <p:bldP spid="282640" grpId="0"/>
      <p:bldP spid="282641" grpId="0"/>
      <p:bldP spid="282642" grpId="0"/>
      <p:bldP spid="282643" grpId="0"/>
      <p:bldP spid="282644" grpId="0"/>
      <p:bldP spid="282645" grpId="0"/>
      <p:bldP spid="282646" grpId="0"/>
      <p:bldP spid="282647" grpId="0"/>
      <p:bldP spid="282648" grpId="0"/>
      <p:bldP spid="282649" grpId="0"/>
      <p:bldP spid="282650" grpId="0"/>
      <p:bldP spid="282651" grpId="0"/>
      <p:bldP spid="4713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title"/>
          </p:nvPr>
        </p:nvSpPr>
        <p:spPr>
          <a:xfrm>
            <a:off x="1066800" y="152400"/>
            <a:ext cx="7162800" cy="1143000"/>
          </a:xfrm>
        </p:spPr>
        <p:txBody>
          <a:bodyPr/>
          <a:lstStyle/>
          <a:p>
            <a:pPr eaLnBrk="1" hangingPunct="1"/>
            <a:r>
              <a:rPr lang="en-US" sz="5400" b="1" u="sng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Respiration Protection</a:t>
            </a:r>
          </a:p>
        </p:txBody>
      </p:sp>
      <p:pic>
        <p:nvPicPr>
          <p:cNvPr id="39940" name="Picture 4" descr="3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388" y="1355725"/>
            <a:ext cx="282892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 descr="3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1893888"/>
            <a:ext cx="256222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6" descr="30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96050" y="3429000"/>
            <a:ext cx="257175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Potential Hazard</a:t>
            </a:r>
          </a:p>
        </p:txBody>
      </p:sp>
      <p:pic>
        <p:nvPicPr>
          <p:cNvPr id="40964" name="Picture 4" descr="3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6588" y="1447800"/>
            <a:ext cx="144780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5" descr="3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63950" y="3657600"/>
            <a:ext cx="182245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6" descr="30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6588" y="4953000"/>
            <a:ext cx="1436687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7" descr="3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94550" y="4800600"/>
            <a:ext cx="14922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Picture 8" descr="3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0" y="1143000"/>
            <a:ext cx="14859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9" name="Picture 9" descr="3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6588" y="3124200"/>
            <a:ext cx="1447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0" name="Picture 10" descr="30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62800" y="1066800"/>
            <a:ext cx="1573213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2487613" y="1757363"/>
            <a:ext cx="893762" cy="557212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Dust</a:t>
            </a:r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7391400" y="3429000"/>
            <a:ext cx="1249363" cy="557213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Vapors</a:t>
            </a:r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2528888" y="5186363"/>
            <a:ext cx="776287" cy="557212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Fog</a:t>
            </a:r>
          </a:p>
        </p:txBody>
      </p:sp>
      <p:sp>
        <p:nvSpPr>
          <p:cNvPr id="40974" name="Text Box 14"/>
          <p:cNvSpPr txBox="1">
            <a:spLocks noChangeArrowheads="1"/>
          </p:cNvSpPr>
          <p:nvPr/>
        </p:nvSpPr>
        <p:spPr bwMode="auto">
          <a:xfrm>
            <a:off x="3611563" y="6019800"/>
            <a:ext cx="1979612" cy="557213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Mist&amp;Spray</a:t>
            </a:r>
          </a:p>
        </p:txBody>
      </p:sp>
      <p:sp>
        <p:nvSpPr>
          <p:cNvPr id="40975" name="Text Box 15"/>
          <p:cNvSpPr txBox="1">
            <a:spLocks noChangeArrowheads="1"/>
          </p:cNvSpPr>
          <p:nvPr/>
        </p:nvSpPr>
        <p:spPr bwMode="auto">
          <a:xfrm>
            <a:off x="7391400" y="4114800"/>
            <a:ext cx="1069975" cy="557213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Gases</a:t>
            </a:r>
          </a:p>
        </p:txBody>
      </p:sp>
      <p:sp>
        <p:nvSpPr>
          <p:cNvPr id="40976" name="Text Box 16"/>
          <p:cNvSpPr txBox="1">
            <a:spLocks noChangeArrowheads="1"/>
          </p:cNvSpPr>
          <p:nvPr/>
        </p:nvSpPr>
        <p:spPr bwMode="auto">
          <a:xfrm>
            <a:off x="2425700" y="3433763"/>
            <a:ext cx="1031875" cy="557212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Fume</a:t>
            </a:r>
          </a:p>
        </p:txBody>
      </p:sp>
      <p:sp>
        <p:nvSpPr>
          <p:cNvPr id="40977" name="Text Box 17"/>
          <p:cNvSpPr txBox="1">
            <a:spLocks noChangeArrowheads="1"/>
          </p:cNvSpPr>
          <p:nvPr/>
        </p:nvSpPr>
        <p:spPr bwMode="auto">
          <a:xfrm>
            <a:off x="5638800" y="1676400"/>
            <a:ext cx="1209675" cy="557213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>
                <a:latin typeface="Times New Roman" pitchFamily="18" charset="0"/>
              </a:rPr>
              <a:t>Smoke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965325" y="1971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title"/>
          </p:nvPr>
        </p:nvSpPr>
        <p:spPr>
          <a:xfrm>
            <a:off x="898525" y="260350"/>
            <a:ext cx="7705725" cy="1042988"/>
          </a:xfrm>
        </p:spPr>
        <p:txBody>
          <a:bodyPr/>
          <a:lstStyle/>
          <a:p>
            <a:pPr eaLnBrk="1" hangingPunct="1"/>
            <a:r>
              <a:rPr lang="th-TH" sz="6000" b="1" u="sng" smtClean="0">
                <a:solidFill>
                  <a:srgbClr val="000099"/>
                </a:solidFill>
                <a:cs typeface="KodchiangUPC" pitchFamily="18" charset="-34"/>
              </a:rPr>
              <a:t>ประเภทของอุปกรณ์ป้องกันการหายใจ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838200" y="1600200"/>
            <a:ext cx="75993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33400" indent="-533400" eaLnBrk="1" hangingPunct="1">
              <a:buFontTx/>
              <a:buAutoNum type="arabicPeriod"/>
            </a:pPr>
            <a:r>
              <a:rPr lang="en-US" b="1">
                <a:latin typeface="Times New Roman" pitchFamily="18" charset="0"/>
              </a:rPr>
              <a:t>Atmosphere – supplying respirators</a:t>
            </a:r>
          </a:p>
          <a:p>
            <a:pPr marL="533400" indent="-533400" eaLnBrk="1" hangingPunct="1"/>
            <a:r>
              <a:rPr lang="en-US" b="1">
                <a:latin typeface="Times New Roman" pitchFamily="18" charset="0"/>
              </a:rPr>
              <a:t>	 เป็นการหายใจจากเครื่องหายใจที่ส่งไปตามสายแทนการหายใจจาก</a:t>
            </a:r>
          </a:p>
          <a:p>
            <a:pPr marL="533400" indent="-533400" eaLnBrk="1" hangingPunct="1"/>
            <a:r>
              <a:rPr lang="en-US" b="1">
                <a:latin typeface="Times New Roman" pitchFamily="18" charset="0"/>
              </a:rPr>
              <a:t>บรรยากาศ ยกตัวอย่างเช่น SCBA(self contained breathing </a:t>
            </a:r>
          </a:p>
          <a:p>
            <a:pPr marL="533400" indent="-533400" eaLnBrk="1" hangingPunct="1"/>
            <a:r>
              <a:rPr lang="en-US" b="1">
                <a:latin typeface="Times New Roman" pitchFamily="18" charset="0"/>
              </a:rPr>
              <a:t>Apparatus) และ Supplied-air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838200" y="3548063"/>
            <a:ext cx="5105400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2.  Air- purifying respirators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-  Dust respirator(ผ้าปิดจมูก)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  Chemical cartridge respirator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  single cartridge  double  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   cartridge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-  Gas Mask </a:t>
            </a:r>
          </a:p>
          <a:p>
            <a:pPr eaLnBrk="1" hangingPunct="1"/>
            <a:endParaRPr lang="en-US" b="1">
              <a:latin typeface="Times New Roman" pitchFamily="18" charset="0"/>
            </a:endParaRPr>
          </a:p>
        </p:txBody>
      </p:sp>
      <p:pic>
        <p:nvPicPr>
          <p:cNvPr id="39942" name="Picture 6" descr="3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2838" y="3733800"/>
            <a:ext cx="2290762" cy="2514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1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965325" y="1971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357188"/>
            <a:ext cx="9144000" cy="908050"/>
          </a:xfrm>
        </p:spPr>
        <p:txBody>
          <a:bodyPr/>
          <a:lstStyle/>
          <a:p>
            <a:pPr eaLnBrk="1" hangingPunct="1"/>
            <a:r>
              <a:rPr lang="th-TH" sz="6000" b="1" u="sng" smtClean="0">
                <a:solidFill>
                  <a:srgbClr val="000099"/>
                </a:solidFill>
                <a:cs typeface="KodchiangUPC" pitchFamily="18" charset="-34"/>
              </a:rPr>
              <a:t>ตัวอย่างของอุปกรณ์ป้องกันการหายใจ</a:t>
            </a:r>
          </a:p>
        </p:txBody>
      </p:sp>
      <p:pic>
        <p:nvPicPr>
          <p:cNvPr id="43012" name="Picture 4" descr="airpac_big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219200" y="2133600"/>
            <a:ext cx="2895600" cy="2657475"/>
          </a:xfrm>
        </p:spPr>
      </p:pic>
      <p:pic>
        <p:nvPicPr>
          <p:cNvPr id="43013" name="Picture 6" descr="Hip-Air Air-Line Respirator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902200" y="1981200"/>
            <a:ext cx="2644775" cy="3233738"/>
          </a:xfrm>
          <a:noFill/>
        </p:spPr>
      </p:pic>
      <p:sp>
        <p:nvSpPr>
          <p:cNvPr id="43014" name="Text Box 5"/>
          <p:cNvSpPr txBox="1">
            <a:spLocks noChangeArrowheads="1"/>
          </p:cNvSpPr>
          <p:nvPr/>
        </p:nvSpPr>
        <p:spPr bwMode="auto">
          <a:xfrm>
            <a:off x="2286000" y="5029200"/>
            <a:ext cx="981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400">
                <a:latin typeface="Times New Roman" pitchFamily="18" charset="0"/>
              </a:rPr>
              <a:t>SCBA</a:t>
            </a: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5257800" y="5410200"/>
            <a:ext cx="2568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400">
                <a:latin typeface="Times New Roman" pitchFamily="18" charset="0"/>
              </a:rPr>
              <a:t>Air Line Respirator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965325" y="1971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1143000"/>
          </a:xfrm>
        </p:spPr>
        <p:txBody>
          <a:bodyPr/>
          <a:lstStyle/>
          <a:p>
            <a:pPr eaLnBrk="1" hangingPunct="1"/>
            <a:r>
              <a:rPr lang="th-TH" sz="6000" b="1" u="sng" smtClean="0">
                <a:solidFill>
                  <a:srgbClr val="000099"/>
                </a:solidFill>
                <a:cs typeface="KodchiangUPC" pitchFamily="18" charset="-34"/>
              </a:rPr>
              <a:t>ตัวอย่างของอุปกรณ์ป้องกันการหายใจ</a:t>
            </a:r>
          </a:p>
        </p:txBody>
      </p:sp>
      <p:pic>
        <p:nvPicPr>
          <p:cNvPr id="44036" name="Picture 4" descr="gasmask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62000" y="3962400"/>
            <a:ext cx="2895600" cy="2671763"/>
          </a:xfrm>
          <a:noFill/>
        </p:spPr>
      </p:pic>
      <p:pic>
        <p:nvPicPr>
          <p:cNvPr id="44037" name="Picture 5" descr="respirator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62000" y="1295400"/>
            <a:ext cx="2667000" cy="2544763"/>
          </a:xfrm>
          <a:noFill/>
        </p:spPr>
      </p:pic>
      <p:pic>
        <p:nvPicPr>
          <p:cNvPr id="44038" name="Picture 6" descr="respmore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3719513" y="2055813"/>
            <a:ext cx="4732337" cy="359251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1143000"/>
          </a:xfrm>
        </p:spPr>
        <p:txBody>
          <a:bodyPr/>
          <a:lstStyle/>
          <a:p>
            <a:pPr eaLnBrk="1" hangingPunct="1"/>
            <a:r>
              <a:rPr lang="en-US" sz="5400" b="1" u="sng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Body Protection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1066800" y="1447800"/>
            <a:ext cx="553243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latin typeface="Times New Roman" pitchFamily="18" charset="0"/>
                <a:cs typeface="AngsanaUPC" pitchFamily="18" charset="-34"/>
              </a:rPr>
              <a:t>Chemical Clothing   (ชุดกันสารเคมี)</a:t>
            </a:r>
          </a:p>
          <a:p>
            <a:pPr eaLnBrk="1" hangingPunct="1"/>
            <a:r>
              <a:rPr lang="en-US" sz="3200" b="1">
                <a:latin typeface="Times New Roman" pitchFamily="18" charset="0"/>
                <a:cs typeface="AngsanaUPC" pitchFamily="18" charset="-34"/>
              </a:rPr>
              <a:t>   -  ใช้ป้องกันของเหลว หิน การขัดและสารเคมี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1074738" y="2743200"/>
            <a:ext cx="515461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latin typeface="Times New Roman" pitchFamily="18" charset="0"/>
                <a:cs typeface="AngsanaUPC" pitchFamily="18" charset="-34"/>
              </a:rPr>
              <a:t>Leather Clothing   (ชุดหนัง)</a:t>
            </a:r>
          </a:p>
          <a:p>
            <a:pPr eaLnBrk="1" hangingPunct="1"/>
            <a:r>
              <a:rPr lang="en-US" sz="3200" b="1">
                <a:latin typeface="Times New Roman" pitchFamily="18" charset="0"/>
                <a:cs typeface="AngsanaUPC" pitchFamily="18" charset="-34"/>
              </a:rPr>
              <a:t>   -  สำหรับงานเชื่อม งานเกี่ยวกับความร้อน</a:t>
            </a:r>
          </a:p>
          <a:p>
            <a:pPr eaLnBrk="1" hangingPunct="1"/>
            <a:r>
              <a:rPr lang="en-US" sz="3200" b="1">
                <a:latin typeface="Times New Roman" pitchFamily="18" charset="0"/>
                <a:cs typeface="AngsanaUPC" pitchFamily="18" charset="-34"/>
              </a:rPr>
              <a:t>   -  เป็นชุดป้องกันความร้อน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066800" y="4465638"/>
            <a:ext cx="743743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latin typeface="Times New Roman" pitchFamily="18" charset="0"/>
                <a:cs typeface="AngsanaUPC" pitchFamily="18" charset="-34"/>
              </a:rPr>
              <a:t>Heat Resistance Clothing   (ชุดป้องกันความร้อน)</a:t>
            </a:r>
          </a:p>
          <a:p>
            <a:pPr eaLnBrk="1" hangingPunct="1"/>
            <a:r>
              <a:rPr lang="en-US" sz="3200" b="1">
                <a:latin typeface="Times New Roman" pitchFamily="18" charset="0"/>
                <a:cs typeface="AngsanaUPC" pitchFamily="18" charset="-34"/>
              </a:rPr>
              <a:t>   -  ชุดสำหรับงานดับเพลิง</a:t>
            </a:r>
          </a:p>
          <a:p>
            <a:pPr eaLnBrk="1" hangingPunct="1"/>
            <a:r>
              <a:rPr lang="en-US" sz="3200" b="1">
                <a:latin typeface="Times New Roman" pitchFamily="18" charset="0"/>
                <a:cs typeface="AngsanaUPC" pitchFamily="18" charset="-34"/>
              </a:rPr>
              <a:t>   -  งานในพื้นที่ร้อน เช่น เตาอบ เตาเผา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r>
              <a:rPr lang="th-TH" sz="5400" b="1" smtClean="0">
                <a:solidFill>
                  <a:srgbClr val="000099"/>
                </a:solidFill>
                <a:latin typeface="Monotype Corsiva" pitchFamily="66" charset="0"/>
              </a:rPr>
              <a:t>ตัวอย่างอุปกรณ์ </a:t>
            </a:r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Body Protection</a:t>
            </a:r>
          </a:p>
        </p:txBody>
      </p:sp>
      <p:pic>
        <p:nvPicPr>
          <p:cNvPr id="46083" name="Picture 3" descr="Click for Pricing">
            <a:hlinkClick r:id="rId2"/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57238" y="2120900"/>
            <a:ext cx="1400175" cy="3251200"/>
          </a:xfrm>
        </p:spPr>
      </p:pic>
      <p:pic>
        <p:nvPicPr>
          <p:cNvPr id="46084" name="Picture 4" descr="20032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6477000" y="1752600"/>
            <a:ext cx="2473325" cy="3810000"/>
          </a:xfrm>
          <a:noFill/>
        </p:spPr>
      </p:pic>
      <p:pic>
        <p:nvPicPr>
          <p:cNvPr id="46085" name="Picture 9" descr="chemsuit&amp;mask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/>
          <a:srcRect/>
          <a:stretch>
            <a:fillRect/>
          </a:stretch>
        </p:blipFill>
        <p:spPr>
          <a:xfrm>
            <a:off x="4427538" y="2120900"/>
            <a:ext cx="1449387" cy="3251200"/>
          </a:xfrm>
          <a:noFill/>
        </p:spPr>
      </p:pic>
      <p:sp>
        <p:nvSpPr>
          <p:cNvPr id="46086" name="Text Box 5"/>
          <p:cNvSpPr txBox="1">
            <a:spLocks noChangeArrowheads="1"/>
          </p:cNvSpPr>
          <p:nvPr/>
        </p:nvSpPr>
        <p:spPr bwMode="auto">
          <a:xfrm>
            <a:off x="609600" y="5562600"/>
            <a:ext cx="1173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400">
                <a:latin typeface="Times New Roman" pitchFamily="18" charset="0"/>
              </a:rPr>
              <a:t>Level A</a:t>
            </a:r>
          </a:p>
        </p:txBody>
      </p:sp>
      <p:sp>
        <p:nvSpPr>
          <p:cNvPr id="46087" name="Text Box 6"/>
          <p:cNvSpPr txBox="1">
            <a:spLocks noChangeArrowheads="1"/>
          </p:cNvSpPr>
          <p:nvPr/>
        </p:nvSpPr>
        <p:spPr bwMode="auto">
          <a:xfrm>
            <a:off x="2514600" y="5562600"/>
            <a:ext cx="1155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400">
                <a:latin typeface="Times New Roman" pitchFamily="18" charset="0"/>
              </a:rPr>
              <a:t>Level B</a:t>
            </a:r>
          </a:p>
        </p:txBody>
      </p:sp>
      <p:sp>
        <p:nvSpPr>
          <p:cNvPr id="46088" name="Text Box 7"/>
          <p:cNvSpPr txBox="1">
            <a:spLocks noChangeArrowheads="1"/>
          </p:cNvSpPr>
          <p:nvPr/>
        </p:nvSpPr>
        <p:spPr bwMode="auto">
          <a:xfrm>
            <a:off x="4635500" y="5562600"/>
            <a:ext cx="1155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400">
                <a:latin typeface="Times New Roman" pitchFamily="18" charset="0"/>
              </a:rPr>
              <a:t>Level C</a:t>
            </a:r>
          </a:p>
        </p:txBody>
      </p:sp>
      <p:sp>
        <p:nvSpPr>
          <p:cNvPr id="46089" name="Text Box 8"/>
          <p:cNvSpPr txBox="1">
            <a:spLocks noChangeArrowheads="1"/>
          </p:cNvSpPr>
          <p:nvPr/>
        </p:nvSpPr>
        <p:spPr bwMode="auto">
          <a:xfrm>
            <a:off x="7086600" y="5867400"/>
            <a:ext cx="1173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400">
                <a:latin typeface="Times New Roman" pitchFamily="18" charset="0"/>
              </a:rPr>
              <a:t>Level D</a:t>
            </a:r>
          </a:p>
        </p:txBody>
      </p:sp>
      <p:pic>
        <p:nvPicPr>
          <p:cNvPr id="46090" name="Picture 10" descr="be63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38400" y="1752600"/>
            <a:ext cx="1295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355725" y="15144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357188"/>
            <a:ext cx="9144000" cy="1031875"/>
          </a:xfrm>
        </p:spPr>
        <p:txBody>
          <a:bodyPr/>
          <a:lstStyle/>
          <a:p>
            <a:pPr eaLnBrk="1" hangingPunct="1"/>
            <a:r>
              <a:rPr lang="en-US" sz="5400" b="1" u="sng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Falling Protection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457200" y="1447800"/>
            <a:ext cx="54356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Safety Belt(เข็มขัดนิรภัย)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  ใช้ร่วมกับเชือกนิรภัย ป้องกันการตกโดยการยึดไว้กับ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    จุดที่มั่นคง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-  ใช้ถ้ามีการทำงานที่สูงเกินกว่า  4 </a:t>
            </a:r>
            <a:r>
              <a:rPr lang="en-US" b="1">
                <a:latin typeface="Angsana New" pitchFamily="18" charset="-34"/>
              </a:rPr>
              <a:t>เมตร</a:t>
            </a:r>
            <a:endParaRPr lang="en-US" b="1">
              <a:latin typeface="Times New Roman" pitchFamily="18" charset="0"/>
            </a:endParaRP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388938" y="3657600"/>
            <a:ext cx="62658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Safety Lanyard(เชือกนิรภัย)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-  ใช้ต่อเข้ากับเข็มขัดนิรภัยหรือ harness แล้วยึดไว้กับที่มั่น</a:t>
            </a: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304800" y="4829175"/>
            <a:ext cx="6753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latin typeface="Times New Roman" pitchFamily="18" charset="0"/>
              </a:rPr>
              <a:t>Safety Harnesses</a:t>
            </a:r>
          </a:p>
          <a:p>
            <a:pPr eaLnBrk="1" hangingPunct="1">
              <a:buFontTx/>
              <a:buChar char="-"/>
            </a:pPr>
            <a:r>
              <a:rPr lang="en-US" b="1">
                <a:latin typeface="Times New Roman" pitchFamily="18" charset="0"/>
              </a:rPr>
              <a:t>   นำมาคล้องกับขา ไหล่ แล้วต่อเข้ากับเชือกนิรภัยแล้วยึดไว้กับที่มั่น</a:t>
            </a:r>
          </a:p>
          <a:p>
            <a:pPr eaLnBrk="1" hangingPunct="1"/>
            <a:r>
              <a:rPr lang="en-US" b="1">
                <a:latin typeface="Times New Roman" pitchFamily="18" charset="0"/>
              </a:rPr>
              <a:t>-   ใช้ถ้ามีการทำงานที่สูงเกินกว่า </a:t>
            </a:r>
            <a:r>
              <a:rPr lang="en-US" sz="2400" b="1">
                <a:latin typeface="Times New Roman" pitchFamily="18" charset="0"/>
              </a:rPr>
              <a:t>4 เมตร</a:t>
            </a:r>
            <a:endParaRPr lang="en-US" b="1">
              <a:latin typeface="Times New Roman" pitchFamily="18" charset="0"/>
            </a:endParaRPr>
          </a:p>
          <a:p>
            <a:pPr eaLnBrk="1" hangingPunct="1">
              <a:buFontTx/>
              <a:buChar char="-"/>
            </a:pPr>
            <a:endParaRPr lang="en-US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355725" y="15144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th-TH" sz="5400" b="1" smtClean="0">
                <a:solidFill>
                  <a:srgbClr val="000099"/>
                </a:solidFill>
                <a:latin typeface="Monotype Corsiva" pitchFamily="66" charset="0"/>
              </a:rPr>
              <a:t>ตัวอย่างอุปกรณ์ </a:t>
            </a:r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Falling Protection</a:t>
            </a:r>
          </a:p>
        </p:txBody>
      </p:sp>
      <p:pic>
        <p:nvPicPr>
          <p:cNvPr id="48133" name="Picture 5" descr="R8093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97013" y="1981200"/>
            <a:ext cx="2357437" cy="3771900"/>
          </a:xfrm>
          <a:noFill/>
        </p:spPr>
      </p:pic>
      <p:pic>
        <p:nvPicPr>
          <p:cNvPr id="48134" name="Picture 6" descr="M3307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883150" y="1981200"/>
            <a:ext cx="2713038" cy="3805238"/>
          </a:xfrm>
          <a:noFill/>
        </p:spPr>
      </p:pic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1584325" y="6061075"/>
            <a:ext cx="16113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latin typeface="Times New Roman" pitchFamily="18" charset="0"/>
              </a:rPr>
              <a:t>Safety Belt</a:t>
            </a:r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5073650" y="6096000"/>
            <a:ext cx="2393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400" b="1">
                <a:latin typeface="Times New Roman" pitchFamily="18" charset="0"/>
              </a:rPr>
              <a:t>Safety Harnesses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355725" y="15144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>
          <a:xfrm>
            <a:off x="898525" y="657225"/>
            <a:ext cx="7200900" cy="912813"/>
          </a:xfrm>
        </p:spPr>
        <p:txBody>
          <a:bodyPr/>
          <a:lstStyle/>
          <a:p>
            <a:pPr eaLnBrk="1" hangingPunct="1"/>
            <a:r>
              <a:rPr lang="en-US" sz="5400" b="1" u="sng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Foot Protection</a:t>
            </a:r>
          </a:p>
        </p:txBody>
      </p:sp>
      <p:pic>
        <p:nvPicPr>
          <p:cNvPr id="49157" name="Picture 5" descr="7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52600"/>
            <a:ext cx="30861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7750" name="Text Box 6"/>
          <p:cNvSpPr txBox="1">
            <a:spLocks noChangeArrowheads="1"/>
          </p:cNvSpPr>
          <p:nvPr/>
        </p:nvSpPr>
        <p:spPr bwMode="auto">
          <a:xfrm>
            <a:off x="4084638" y="1828800"/>
            <a:ext cx="4906962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UPC" pitchFamily="18" charset="-34"/>
              </a:rPr>
              <a:t>      </a:t>
            </a:r>
            <a:r>
              <a:rPr lang="th-TH" b="1" dirty="0">
                <a:latin typeface="Times New Roman" pitchFamily="18" charset="0"/>
                <a:cs typeface="AngsanaUPC" pitchFamily="18" charset="-34"/>
              </a:rPr>
              <a:t>นักวิทยาศาสตร์ สมัยก่อนประหลาดใจกับ</a:t>
            </a:r>
          </a:p>
          <a:p>
            <a:pPr eaLnBrk="1" hangingPunct="1">
              <a:defRPr/>
            </a:pPr>
            <a:r>
              <a:rPr lang="th-TH" b="1" dirty="0">
                <a:latin typeface="Times New Roman" pitchFamily="18" charset="0"/>
                <a:cs typeface="AngsanaUPC" pitchFamily="18" charset="-34"/>
              </a:rPr>
              <a:t>โครงสร้างของเท้ามนุษย์มาก เท้าคนเรามีความ</a:t>
            </a:r>
          </a:p>
          <a:p>
            <a:pPr eaLnBrk="1" hangingPunct="1">
              <a:defRPr/>
            </a:pPr>
            <a:r>
              <a:rPr lang="th-TH" b="1" dirty="0">
                <a:latin typeface="Times New Roman" pitchFamily="18" charset="0"/>
                <a:cs typeface="AngsanaUPC" pitchFamily="18" charset="-34"/>
              </a:rPr>
              <a:t>แข็งแรงเพียงพอที่จะรับน้ำหนักมนุษย์และยืดหยุ่น</a:t>
            </a:r>
          </a:p>
          <a:p>
            <a:pPr eaLnBrk="1" hangingPunct="1">
              <a:defRPr/>
            </a:pPr>
            <a:r>
              <a:rPr lang="th-TH" b="1" dirty="0">
                <a:latin typeface="Times New Roman" pitchFamily="18" charset="0"/>
                <a:cs typeface="AngsanaUPC" pitchFamily="18" charset="-34"/>
              </a:rPr>
              <a:t>เพียงพอต่อการวิ่ง เต้น เล่นกีฬา และเดินไปมาตาม</a:t>
            </a:r>
          </a:p>
          <a:p>
            <a:pPr eaLnBrk="1" hangingPunct="1">
              <a:defRPr/>
            </a:pPr>
            <a:r>
              <a:rPr lang="th-TH" b="1" dirty="0">
                <a:latin typeface="Times New Roman" pitchFamily="18" charset="0"/>
                <a:cs typeface="AngsanaUPC" pitchFamily="18" charset="-34"/>
              </a:rPr>
              <a:t>ต้องการได้</a:t>
            </a:r>
          </a:p>
        </p:txBody>
      </p: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152400" y="4876800"/>
            <a:ext cx="43576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  <a:cs typeface="AngsanaUPC" pitchFamily="18" charset="-34"/>
              </a:rPr>
              <a:t>ถ้าไร้ซึ่งเท้าแล้วจะทำให้การทำงานและการ</a:t>
            </a:r>
          </a:p>
          <a:p>
            <a:pPr eaLnBrk="1" hangingPunct="1"/>
            <a:r>
              <a:rPr lang="th-TH" b="1">
                <a:latin typeface="Times New Roman" pitchFamily="18" charset="0"/>
                <a:cs typeface="AngsanaUPC" pitchFamily="18" charset="-34"/>
              </a:rPr>
              <a:t>ทำกิจกรรมของเราสูญเสียไปอย่างใหญ่หลวง</a:t>
            </a:r>
          </a:p>
        </p:txBody>
      </p:sp>
      <p:pic>
        <p:nvPicPr>
          <p:cNvPr id="49160" name="Picture 8" descr="sm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4114800"/>
            <a:ext cx="2152650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965325" y="29622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1355725" y="21240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title"/>
          </p:nvPr>
        </p:nvSpPr>
        <p:spPr>
          <a:xfrm>
            <a:off x="898525" y="777875"/>
            <a:ext cx="7200900" cy="611188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000099"/>
                </a:solidFill>
                <a:latin typeface="Monotype Corsiva" pitchFamily="66" charset="0"/>
                <a:cs typeface="Angsana New" pitchFamily="18" charset="-34"/>
              </a:rPr>
              <a:t>Potential Hazard</a:t>
            </a:r>
          </a:p>
        </p:txBody>
      </p:sp>
      <p:pic>
        <p:nvPicPr>
          <p:cNvPr id="50181" name="Picture 5" descr="7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600200"/>
            <a:ext cx="1905000" cy="147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2" name="Picture 6" descr="7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2743200"/>
            <a:ext cx="1752600" cy="151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3" name="Picture 7" descr="70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86200" y="4114800"/>
            <a:ext cx="198120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4" name="Picture 8" descr="70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4991100"/>
            <a:ext cx="22098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5" name="Picture 9" descr="70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600" y="4800600"/>
            <a:ext cx="220980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6" name="Picture 10" descr="70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67438" y="2195513"/>
            <a:ext cx="2133600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381000" y="3149600"/>
            <a:ext cx="1884363" cy="5238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  <a:cs typeface="AngsanaUPC" pitchFamily="18" charset="-34"/>
              </a:rPr>
              <a:t>ถูกวัตถุตกกระทบ</a:t>
            </a:r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2514600" y="4267200"/>
            <a:ext cx="1328738" cy="5238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  <a:cs typeface="AngsanaUPC" pitchFamily="18" charset="-34"/>
              </a:rPr>
              <a:t>โดนสารเคมี</a:t>
            </a:r>
          </a:p>
        </p:txBody>
      </p:sp>
      <p:sp>
        <p:nvSpPr>
          <p:cNvPr id="50189" name="Text Box 13"/>
          <p:cNvSpPr txBox="1">
            <a:spLocks noChangeArrowheads="1"/>
          </p:cNvSpPr>
          <p:nvPr/>
        </p:nvSpPr>
        <p:spPr bwMode="auto">
          <a:xfrm>
            <a:off x="4267200" y="5791200"/>
            <a:ext cx="1069975" cy="5238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  <a:cs typeface="AngsanaUPC" pitchFamily="18" charset="-34"/>
              </a:rPr>
              <a:t>ถูกกดทับ</a:t>
            </a:r>
          </a:p>
        </p:txBody>
      </p:sp>
      <p:sp>
        <p:nvSpPr>
          <p:cNvPr id="50190" name="Text Box 14"/>
          <p:cNvSpPr txBox="1">
            <a:spLocks noChangeArrowheads="1"/>
          </p:cNvSpPr>
          <p:nvPr/>
        </p:nvSpPr>
        <p:spPr bwMode="auto">
          <a:xfrm>
            <a:off x="6477000" y="4267200"/>
            <a:ext cx="1282700" cy="5238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  <a:cs typeface="AngsanaUPC" pitchFamily="18" charset="-34"/>
              </a:rPr>
              <a:t>ถูกไฟฟ้ารั่ว</a:t>
            </a:r>
          </a:p>
        </p:txBody>
      </p:sp>
      <p:sp>
        <p:nvSpPr>
          <p:cNvPr id="50191" name="Text Box 15"/>
          <p:cNvSpPr txBox="1">
            <a:spLocks noChangeArrowheads="1"/>
          </p:cNvSpPr>
          <p:nvPr/>
        </p:nvSpPr>
        <p:spPr bwMode="auto">
          <a:xfrm>
            <a:off x="1203325" y="44862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50192" name="Text Box 16"/>
          <p:cNvSpPr txBox="1">
            <a:spLocks noChangeArrowheads="1"/>
          </p:cNvSpPr>
          <p:nvPr/>
        </p:nvSpPr>
        <p:spPr bwMode="auto">
          <a:xfrm>
            <a:off x="5421313" y="1524000"/>
            <a:ext cx="3257550" cy="5238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  <a:cs typeface="AngsanaUPC" pitchFamily="18" charset="-34"/>
              </a:rPr>
              <a:t>สัมผัสความร้อน ความเย็น เปียก</a:t>
            </a:r>
          </a:p>
        </p:txBody>
      </p:sp>
      <p:sp>
        <p:nvSpPr>
          <p:cNvPr id="50193" name="Text Box 17"/>
          <p:cNvSpPr txBox="1">
            <a:spLocks noChangeArrowheads="1"/>
          </p:cNvSpPr>
          <p:nvPr/>
        </p:nvSpPr>
        <p:spPr bwMode="auto">
          <a:xfrm>
            <a:off x="2667000" y="5715000"/>
            <a:ext cx="487363" cy="5238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Times New Roman" pitchFamily="18" charset="0"/>
                <a:cs typeface="AngsanaUPC" pitchFamily="18" charset="-34"/>
              </a:rPr>
              <a:t>ลื่น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title"/>
          </p:nvPr>
        </p:nvSpPr>
        <p:spPr>
          <a:xfrm>
            <a:off x="898525" y="722313"/>
            <a:ext cx="7200900" cy="606425"/>
          </a:xfrm>
        </p:spPr>
        <p:txBody>
          <a:bodyPr/>
          <a:lstStyle/>
          <a:p>
            <a:pPr eaLnBrk="1" hangingPunct="1"/>
            <a:r>
              <a:rPr lang="th-TH" sz="6000" b="1" u="sng" smtClean="0">
                <a:solidFill>
                  <a:srgbClr val="000099"/>
                </a:solidFill>
                <a:cs typeface="KodchiangUPC" pitchFamily="18" charset="-34"/>
              </a:rPr>
              <a:t>อุปกรณ์ป้องกันอันตรายที่เท้า</a:t>
            </a:r>
          </a:p>
        </p:txBody>
      </p:sp>
      <p:pic>
        <p:nvPicPr>
          <p:cNvPr id="51204" name="Picture 4" descr="710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2012950"/>
            <a:ext cx="1152525" cy="13716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51205" name="Picture 5" descr="710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0600" y="3689350"/>
            <a:ext cx="1152525" cy="13716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51206" name="Picture 6" descr="710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0600" y="5441950"/>
            <a:ext cx="1160463" cy="13716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51207" name="Picture 7" descr="710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03500" y="5334000"/>
            <a:ext cx="1160463" cy="13716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51208" name="Picture 8" descr="711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03500" y="1981200"/>
            <a:ext cx="1143000" cy="13716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51209" name="Picture 9" descr="711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03500" y="3657600"/>
            <a:ext cx="1143000" cy="13716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51210" name="Picture 10" descr="711c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43400" y="4478338"/>
            <a:ext cx="846138" cy="15240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51211" name="Picture 11" descr="711d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67200" y="2420938"/>
            <a:ext cx="868363" cy="14478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51212" name="Picture 12" descr="712a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62600" y="2497138"/>
            <a:ext cx="1125538" cy="137160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51213" name="Picture 13" descr="712b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562600" y="4173538"/>
            <a:ext cx="1143000" cy="140652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51214" name="Picture 14" descr="712c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010400" y="2895600"/>
            <a:ext cx="1725613" cy="1554163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704850" y="1676400"/>
            <a:ext cx="1733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Steel toe footwear</a:t>
            </a:r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357188" y="3357563"/>
            <a:ext cx="19542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Metatarsal footwear</a:t>
            </a:r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0" y="5122863"/>
            <a:ext cx="2343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Reinforced sole footwear</a:t>
            </a:r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auto">
          <a:xfrm>
            <a:off x="2527300" y="1662113"/>
            <a:ext cx="14192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PVC footwear</a:t>
            </a: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2451100" y="3338513"/>
            <a:ext cx="14779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Butyl footwear</a:t>
            </a: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2209800" y="5014913"/>
            <a:ext cx="2222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Latex/Rubber footwear</a:t>
            </a:r>
          </a:p>
        </p:txBody>
      </p:sp>
      <p:sp>
        <p:nvSpPr>
          <p:cNvPr id="51221" name="Text Box 21"/>
          <p:cNvSpPr txBox="1">
            <a:spLocks noChangeArrowheads="1"/>
          </p:cNvSpPr>
          <p:nvPr/>
        </p:nvSpPr>
        <p:spPr bwMode="auto">
          <a:xfrm>
            <a:off x="3962400" y="3792538"/>
            <a:ext cx="15700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Nitrile footwear</a:t>
            </a:r>
          </a:p>
        </p:txBody>
      </p:sp>
      <p:sp>
        <p:nvSpPr>
          <p:cNvPr id="51222" name="Text Box 22"/>
          <p:cNvSpPr txBox="1">
            <a:spLocks noChangeArrowheads="1"/>
          </p:cNvSpPr>
          <p:nvPr/>
        </p:nvSpPr>
        <p:spPr bwMode="auto">
          <a:xfrm>
            <a:off x="3962400" y="6064250"/>
            <a:ext cx="15684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Vinyle footwear</a:t>
            </a:r>
          </a:p>
        </p:txBody>
      </p:sp>
      <p:sp>
        <p:nvSpPr>
          <p:cNvPr id="51223" name="Text Box 23"/>
          <p:cNvSpPr txBox="1">
            <a:spLocks noChangeArrowheads="1"/>
          </p:cNvSpPr>
          <p:nvPr/>
        </p:nvSpPr>
        <p:spPr bwMode="auto">
          <a:xfrm>
            <a:off x="5486400" y="2084388"/>
            <a:ext cx="30924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Electrostatic dissipating footwear</a:t>
            </a:r>
          </a:p>
        </p:txBody>
      </p:sp>
      <p:sp>
        <p:nvSpPr>
          <p:cNvPr id="51224" name="Text Box 24"/>
          <p:cNvSpPr txBox="1">
            <a:spLocks noChangeArrowheads="1"/>
          </p:cNvSpPr>
          <p:nvPr/>
        </p:nvSpPr>
        <p:spPr bwMode="auto">
          <a:xfrm>
            <a:off x="5486400" y="5683250"/>
            <a:ext cx="25019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Electrical hazard footwear</a:t>
            </a:r>
          </a:p>
        </p:txBody>
      </p:sp>
      <p:sp>
        <p:nvSpPr>
          <p:cNvPr id="51225" name="Text Box 25"/>
          <p:cNvSpPr txBox="1">
            <a:spLocks noChangeArrowheads="1"/>
          </p:cNvSpPr>
          <p:nvPr/>
        </p:nvSpPr>
        <p:spPr bwMode="auto">
          <a:xfrm>
            <a:off x="6934200" y="4481513"/>
            <a:ext cx="19415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1600" b="1">
                <a:latin typeface="Times New Roman" pitchFamily="18" charset="0"/>
                <a:cs typeface="AngsanaUPC" pitchFamily="18" charset="-34"/>
              </a:rPr>
              <a:t>Disposable footwear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965325" y="23526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>
              <a:latin typeface="Times New Roman" pitchFamily="18" charset="0"/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7772400" cy="1143000"/>
          </a:xfrm>
        </p:spPr>
        <p:txBody>
          <a:bodyPr/>
          <a:lstStyle/>
          <a:p>
            <a:pPr eaLnBrk="1" hangingPunct="1"/>
            <a:r>
              <a:rPr lang="th-TH" sz="6000" b="1" u="sng" smtClean="0">
                <a:solidFill>
                  <a:srgbClr val="000099"/>
                </a:solidFill>
                <a:cs typeface="KodchiangUPC" pitchFamily="18" charset="-34"/>
              </a:rPr>
              <a:t>คำเตือนในการใช้รองเท้านิรภัย</a:t>
            </a: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762000" y="1503363"/>
            <a:ext cx="83216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-"/>
            </a:pPr>
            <a:r>
              <a:rPr lang="en-US" sz="3000" b="1">
                <a:latin typeface="Times New Roman" pitchFamily="18" charset="0"/>
              </a:rPr>
              <a:t>  </a:t>
            </a:r>
            <a:r>
              <a:rPr lang="th-TH" sz="3000" b="1">
                <a:latin typeface="Times New Roman" pitchFamily="18" charset="0"/>
              </a:rPr>
              <a:t>เ</a:t>
            </a:r>
            <a:r>
              <a:rPr lang="en-US" sz="3000" b="1">
                <a:latin typeface="Times New Roman" pitchFamily="18" charset="0"/>
              </a:rPr>
              <a:t>ลือกใช้รองเท้าให้ถูกกับชนิดของอันตรายและชนิดของงานนั้นๆ</a:t>
            </a:r>
          </a:p>
          <a:p>
            <a:pPr eaLnBrk="1" hangingPunct="1">
              <a:buFontTx/>
              <a:buChar char="-"/>
            </a:pPr>
            <a:r>
              <a:rPr lang="en-US" sz="3000" b="1">
                <a:latin typeface="Times New Roman" pitchFamily="18" charset="0"/>
              </a:rPr>
              <a:t>  รองเท้าที่ได้มาตรฐานต้องได้รับการรับรองจาก  ANSI(ANSI-1991)</a:t>
            </a:r>
          </a:p>
          <a:p>
            <a:pPr eaLnBrk="1" hangingPunct="1"/>
            <a:r>
              <a:rPr lang="en-US" sz="3000" b="1">
                <a:latin typeface="Times New Roman" pitchFamily="18" charset="0"/>
              </a:rPr>
              <a:t>-  ตรวจสอบสภาพก่อนที่จะใช้งาน</a:t>
            </a:r>
          </a:p>
          <a:p>
            <a:pPr eaLnBrk="1" hangingPunct="1"/>
            <a:r>
              <a:rPr lang="en-US" sz="3000" b="1">
                <a:latin typeface="Times New Roman" pitchFamily="18" charset="0"/>
              </a:rPr>
              <a:t>-  หลีกเลี่ยงการใช้รองเท้าหนังหรือผ้าถ้าบริเวณการทำงานมีกรดหรือด่าง</a:t>
            </a:r>
          </a:p>
          <a:p>
            <a:pPr eaLnBrk="1" hangingPunct="1"/>
            <a:r>
              <a:rPr lang="en-US" sz="3000" b="1">
                <a:latin typeface="Times New Roman" pitchFamily="18" charset="0"/>
              </a:rPr>
              <a:t>    เพราะกรดและด่างจะกัดรองเท้าขาดและเป็นอันตรายต่อเท้าได้</a:t>
            </a:r>
          </a:p>
          <a:p>
            <a:pPr eaLnBrk="1" hangingPunct="1"/>
            <a:endParaRPr lang="en-US" sz="3000" b="1">
              <a:latin typeface="Times New Roman" pitchFamily="18" charset="0"/>
            </a:endParaRPr>
          </a:p>
        </p:txBody>
      </p:sp>
      <p:pic>
        <p:nvPicPr>
          <p:cNvPr id="52229" name="Picture 5" descr="714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4308475"/>
            <a:ext cx="2868613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0" name="Picture 6" descr="714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4338638"/>
            <a:ext cx="251460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ChangeArrowheads="1"/>
          </p:cNvSpPr>
          <p:nvPr/>
        </p:nvSpPr>
        <p:spPr bwMode="auto">
          <a:xfrm>
            <a:off x="1474788" y="630238"/>
            <a:ext cx="61928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5000" b="1" u="sng">
                <a:solidFill>
                  <a:srgbClr val="000099"/>
                </a:solidFill>
                <a:latin typeface="Angsana New" pitchFamily="18" charset="-34"/>
                <a:cs typeface="KodchiangUPC" pitchFamily="18" charset="-34"/>
              </a:rPr>
              <a:t>สีและเครื่องหมายเพื่อความปลอดภัย</a:t>
            </a:r>
          </a:p>
        </p:txBody>
      </p:sp>
      <p:sp>
        <p:nvSpPr>
          <p:cNvPr id="56323" name="Rectangle 7"/>
          <p:cNvSpPr>
            <a:spLocks noChangeArrowheads="1"/>
          </p:cNvSpPr>
          <p:nvPr/>
        </p:nvSpPr>
        <p:spPr bwMode="auto">
          <a:xfrm>
            <a:off x="684213" y="2501900"/>
            <a:ext cx="77041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32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    </a:t>
            </a:r>
            <a:r>
              <a:rPr lang="th-TH" sz="4400" b="1">
                <a:latin typeface="Angsana New" pitchFamily="18" charset="-34"/>
                <a:cs typeface="KodchiangUPC" pitchFamily="18" charset="-34"/>
              </a:rPr>
              <a:t>สีเพื่อความปลอดภัย หมายถึง สีที่กำหนดในการสื่อความหมายด้านความปลอดภัย</a:t>
            </a:r>
          </a:p>
        </p:txBody>
      </p:sp>
      <p:sp>
        <p:nvSpPr>
          <p:cNvPr id="56324" name="Rectangle 8"/>
          <p:cNvSpPr>
            <a:spLocks noChangeArrowheads="1"/>
          </p:cNvSpPr>
          <p:nvPr/>
        </p:nvSpPr>
        <p:spPr bwMode="auto">
          <a:xfrm>
            <a:off x="395288" y="4221163"/>
            <a:ext cx="8064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4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    </a:t>
            </a:r>
            <a:r>
              <a:rPr lang="th-TH" sz="4400" b="1">
                <a:latin typeface="Angsana New" pitchFamily="18" charset="-34"/>
                <a:cs typeface="KodchiangUPC" pitchFamily="18" charset="-34"/>
              </a:rPr>
              <a:t>เครื่องหมายเพื่อความปลอดภัย หมายถึง เครื่องหมายที่ใช้สื่อความหมายเกี่ยวกับความปลอดภัย โดยมีสี รูปแบบและสัญลักษณ์ภาพหรือข้อความ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ChangeArrowheads="1"/>
          </p:cNvSpPr>
          <p:nvPr/>
        </p:nvSpPr>
        <p:spPr bwMode="auto">
          <a:xfrm>
            <a:off x="500063" y="1857375"/>
            <a:ext cx="806450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838200" indent="-838200" algn="ctr"/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     </a:t>
            </a:r>
            <a:r>
              <a:rPr lang="th-TH" sz="4800" b="1">
                <a:latin typeface="Angsana New" pitchFamily="18" charset="-34"/>
                <a:cs typeface="KodchiangUPC" pitchFamily="18" charset="-34"/>
              </a:rPr>
              <a:t>1.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solidFill>
                  <a:srgbClr val="006600"/>
                </a:solidFill>
                <a:latin typeface="Angsana New" pitchFamily="18" charset="-34"/>
                <a:cs typeface="KodchiangUPC" pitchFamily="18" charset="-34"/>
              </a:rPr>
              <a:t>สีเขียว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latin typeface="Angsana New" pitchFamily="18" charset="-34"/>
                <a:cs typeface="KodchiangUPC" pitchFamily="18" charset="-34"/>
              </a:rPr>
              <a:t>หมายถึง สภาวะปลอดภัย 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/>
            </a:r>
            <a:b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</a:b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latin typeface="Angsana New" pitchFamily="18" charset="-34"/>
                <a:cs typeface="KodchiangUPC" pitchFamily="18" charset="-34"/>
              </a:rPr>
              <a:t>2.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solidFill>
                  <a:srgbClr val="FF3300"/>
                </a:solidFill>
                <a:latin typeface="Angsana New" pitchFamily="18" charset="-34"/>
                <a:cs typeface="KodchiangUPC" pitchFamily="18" charset="-34"/>
              </a:rPr>
              <a:t>สีแดง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latin typeface="Angsana New" pitchFamily="18" charset="-34"/>
                <a:cs typeface="KodchiangUPC" pitchFamily="18" charset="-34"/>
              </a:rPr>
              <a:t>หมายถึง การห้าม 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/>
            </a:r>
            <a:b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</a:b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latin typeface="Angsana New" pitchFamily="18" charset="-34"/>
                <a:cs typeface="KodchiangUPC" pitchFamily="18" charset="-34"/>
              </a:rPr>
              <a:t>3.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solidFill>
                  <a:srgbClr val="FFCC00"/>
                </a:solidFill>
                <a:latin typeface="Angsana New" pitchFamily="18" charset="-34"/>
                <a:cs typeface="KodchiangUPC" pitchFamily="18" charset="-34"/>
              </a:rPr>
              <a:t>สีเหลือง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latin typeface="Angsana New" pitchFamily="18" charset="-34"/>
                <a:cs typeface="KodchiangUPC" pitchFamily="18" charset="-34"/>
              </a:rPr>
              <a:t>หมายถึง การเตือน 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/>
            </a:r>
            <a:b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</a:b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latin typeface="Angsana New" pitchFamily="18" charset="-34"/>
                <a:cs typeface="KodchiangUPC" pitchFamily="18" charset="-34"/>
              </a:rPr>
              <a:t>4.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solidFill>
                  <a:srgbClr val="0BD1FF"/>
                </a:solidFill>
                <a:latin typeface="Angsana New" pitchFamily="18" charset="-34"/>
                <a:cs typeface="KodchiangUPC" pitchFamily="18" charset="-34"/>
              </a:rPr>
              <a:t>สีฟ้า</a:t>
            </a:r>
            <a:r>
              <a:rPr lang="th-TH" sz="4800" b="1">
                <a:solidFill>
                  <a:schemeClr val="tx2"/>
                </a:solidFill>
                <a:latin typeface="Angsana New" pitchFamily="18" charset="-34"/>
                <a:cs typeface="KodchiangUPC" pitchFamily="18" charset="-34"/>
              </a:rPr>
              <a:t> </a:t>
            </a:r>
            <a:r>
              <a:rPr lang="th-TH" sz="4800" b="1">
                <a:latin typeface="Angsana New" pitchFamily="18" charset="-34"/>
                <a:cs typeface="KodchiangUPC" pitchFamily="18" charset="-34"/>
              </a:rPr>
              <a:t>หมายถึง การบังคับ</a:t>
            </a:r>
          </a:p>
        </p:txBody>
      </p:sp>
      <p:sp>
        <p:nvSpPr>
          <p:cNvPr id="54275" name="Rectangle 5"/>
          <p:cNvSpPr>
            <a:spLocks noChangeArrowheads="1"/>
          </p:cNvSpPr>
          <p:nvPr/>
        </p:nvSpPr>
        <p:spPr bwMode="auto">
          <a:xfrm>
            <a:off x="468313" y="836613"/>
            <a:ext cx="676751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 u="sng">
                <a:solidFill>
                  <a:srgbClr val="000099"/>
                </a:solidFill>
                <a:latin typeface="Angsana New" pitchFamily="18" charset="-34"/>
                <a:cs typeface="KodchiangUPC" pitchFamily="18" charset="-34"/>
              </a:rPr>
              <a:t>สีเพื่อความปลอดภัยแบ่งออกเป็น 4 ชนิด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73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5"/>
          <p:cNvSpPr>
            <a:spLocks noChangeArrowheads="1"/>
          </p:cNvSpPr>
          <p:nvPr/>
        </p:nvSpPr>
        <p:spPr bwMode="auto">
          <a:xfrm>
            <a:off x="827088" y="1628775"/>
            <a:ext cx="40322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th-TH" sz="4800" b="1">
                <a:latin typeface="Angsana New" pitchFamily="18" charset="-34"/>
                <a:cs typeface="KodchiangUPC" pitchFamily="18" charset="-34"/>
              </a:rPr>
              <a:t>1. เครื่องหมายปลอดภัย</a:t>
            </a:r>
          </a:p>
        </p:txBody>
      </p:sp>
      <p:pic>
        <p:nvPicPr>
          <p:cNvPr id="5529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619375"/>
            <a:ext cx="3152775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5530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91113" y="2619375"/>
            <a:ext cx="3152775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55301" name="WordArt 8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619375"/>
            <a:ext cx="3152775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5632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2619375"/>
            <a:ext cx="3152775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56324" name="Rectangle 7"/>
          <p:cNvSpPr>
            <a:spLocks noChangeArrowheads="1"/>
          </p:cNvSpPr>
          <p:nvPr/>
        </p:nvSpPr>
        <p:spPr bwMode="auto">
          <a:xfrm>
            <a:off x="827088" y="1628775"/>
            <a:ext cx="40322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th-TH" sz="4800" b="1">
                <a:latin typeface="Angsana New" pitchFamily="18" charset="-34"/>
                <a:cs typeface="KodchiangUPC" pitchFamily="18" charset="-34"/>
              </a:rPr>
              <a:t>1. เครื่องหมายปลอดภัย</a:t>
            </a:r>
          </a:p>
        </p:txBody>
      </p:sp>
      <p:sp>
        <p:nvSpPr>
          <p:cNvPr id="56325" name="WordArt 8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ChangeArrowheads="1"/>
          </p:cNvSpPr>
          <p:nvPr/>
        </p:nvSpPr>
        <p:spPr bwMode="auto">
          <a:xfrm>
            <a:off x="971550" y="1628775"/>
            <a:ext cx="38163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>
                <a:latin typeface="Angsana New" pitchFamily="18" charset="-34"/>
                <a:cs typeface="KodchiangUPC" pitchFamily="18" charset="-34"/>
              </a:rPr>
              <a:t>2. เครื่องหมายห้าม</a:t>
            </a:r>
          </a:p>
        </p:txBody>
      </p:sp>
      <p:pic>
        <p:nvPicPr>
          <p:cNvPr id="5734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590800"/>
            <a:ext cx="3143250" cy="39338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5734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2590800"/>
            <a:ext cx="3143250" cy="39338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57349" name="WordArt 8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2735263"/>
            <a:ext cx="3143250" cy="39338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5837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2735263"/>
            <a:ext cx="3143250" cy="39338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58372" name="Rectangle 6"/>
          <p:cNvSpPr>
            <a:spLocks noChangeArrowheads="1"/>
          </p:cNvSpPr>
          <p:nvPr/>
        </p:nvSpPr>
        <p:spPr bwMode="auto">
          <a:xfrm>
            <a:off x="971550" y="1628775"/>
            <a:ext cx="38163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>
                <a:latin typeface="Angsana New" pitchFamily="18" charset="-34"/>
                <a:cs typeface="KodchiangUPC" pitchFamily="18" charset="-34"/>
              </a:rPr>
              <a:t>2. เครื่องหมายห้าม</a:t>
            </a:r>
          </a:p>
        </p:txBody>
      </p:sp>
      <p:sp>
        <p:nvSpPr>
          <p:cNvPr id="58373" name="WordArt 7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2636838"/>
            <a:ext cx="3143250" cy="39338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59395" name="Rectangle 5"/>
          <p:cNvSpPr>
            <a:spLocks noChangeArrowheads="1"/>
          </p:cNvSpPr>
          <p:nvPr/>
        </p:nvSpPr>
        <p:spPr bwMode="auto">
          <a:xfrm>
            <a:off x="971550" y="1628775"/>
            <a:ext cx="38163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>
                <a:latin typeface="Angsana New" pitchFamily="18" charset="-34"/>
                <a:cs typeface="KodchiangUPC" pitchFamily="18" charset="-34"/>
              </a:rPr>
              <a:t>2. เครื่องหมายห้าม</a:t>
            </a:r>
          </a:p>
        </p:txBody>
      </p:sp>
      <p:sp>
        <p:nvSpPr>
          <p:cNvPr id="59396" name="WordArt 6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4"/>
          <p:cNvSpPr>
            <a:spLocks noChangeArrowheads="1"/>
          </p:cNvSpPr>
          <p:nvPr/>
        </p:nvSpPr>
        <p:spPr bwMode="auto">
          <a:xfrm>
            <a:off x="971550" y="1628775"/>
            <a:ext cx="38163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>
                <a:latin typeface="Angsana New" pitchFamily="18" charset="-34"/>
                <a:cs typeface="KodchiangUPC" pitchFamily="18" charset="-34"/>
              </a:rPr>
              <a:t>3. เครื่องหมายเตือน</a:t>
            </a:r>
          </a:p>
        </p:txBody>
      </p:sp>
      <p:pic>
        <p:nvPicPr>
          <p:cNvPr id="6041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5025" y="2674938"/>
            <a:ext cx="3162300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6042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8713" y="2692400"/>
            <a:ext cx="3162300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60421" name="WordArt 8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708275"/>
            <a:ext cx="3162300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6144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4613" y="2708275"/>
            <a:ext cx="3162300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61444" name="Rectangle 6"/>
          <p:cNvSpPr>
            <a:spLocks noChangeArrowheads="1"/>
          </p:cNvSpPr>
          <p:nvPr/>
        </p:nvSpPr>
        <p:spPr bwMode="auto">
          <a:xfrm>
            <a:off x="971550" y="1628775"/>
            <a:ext cx="38163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>
                <a:latin typeface="Angsana New" pitchFamily="18" charset="-34"/>
                <a:cs typeface="KodchiangUPC" pitchFamily="18" charset="-34"/>
              </a:rPr>
              <a:t>3. เครื่องหมายเตือน</a:t>
            </a:r>
          </a:p>
        </p:txBody>
      </p:sp>
      <p:sp>
        <p:nvSpPr>
          <p:cNvPr id="61445" name="WordArt 7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9488" y="2763838"/>
            <a:ext cx="3162300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6246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81588" y="2763838"/>
            <a:ext cx="3162300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62468" name="Rectangle 6"/>
          <p:cNvSpPr>
            <a:spLocks noChangeArrowheads="1"/>
          </p:cNvSpPr>
          <p:nvPr/>
        </p:nvSpPr>
        <p:spPr bwMode="auto">
          <a:xfrm>
            <a:off x="971550" y="1628775"/>
            <a:ext cx="38163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>
                <a:latin typeface="Angsana New" pitchFamily="18" charset="-34"/>
                <a:cs typeface="KodchiangUPC" pitchFamily="18" charset="-34"/>
              </a:rPr>
              <a:t>3. เครื่องหมายเตือน</a:t>
            </a:r>
          </a:p>
        </p:txBody>
      </p:sp>
      <p:sp>
        <p:nvSpPr>
          <p:cNvPr id="62469" name="WordArt 7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763838"/>
            <a:ext cx="3162300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pic>
        <p:nvPicPr>
          <p:cNvPr id="6349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4613" y="2763838"/>
            <a:ext cx="3162300" cy="39052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63492" name="Rectangle 6"/>
          <p:cNvSpPr>
            <a:spLocks noChangeArrowheads="1"/>
          </p:cNvSpPr>
          <p:nvPr/>
        </p:nvSpPr>
        <p:spPr bwMode="auto">
          <a:xfrm>
            <a:off x="971550" y="1628775"/>
            <a:ext cx="38163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>
                <a:latin typeface="Angsana New" pitchFamily="18" charset="-34"/>
                <a:cs typeface="KodchiangUPC" pitchFamily="18" charset="-34"/>
              </a:rPr>
              <a:t>3. เครื่องหมายเตือน</a:t>
            </a:r>
          </a:p>
        </p:txBody>
      </p:sp>
      <p:sp>
        <p:nvSpPr>
          <p:cNvPr id="63493" name="WordArt 7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4"/>
          <p:cNvSpPr>
            <a:spLocks noChangeArrowheads="1"/>
          </p:cNvSpPr>
          <p:nvPr/>
        </p:nvSpPr>
        <p:spPr bwMode="auto">
          <a:xfrm>
            <a:off x="1187450" y="1557338"/>
            <a:ext cx="38163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>
                <a:latin typeface="Angsana New" pitchFamily="18" charset="-34"/>
                <a:cs typeface="KodchiangUPC" pitchFamily="18" charset="-34"/>
              </a:rPr>
              <a:t>4. เครื่องหมายบังคับ</a:t>
            </a:r>
          </a:p>
        </p:txBody>
      </p:sp>
      <p:sp>
        <p:nvSpPr>
          <p:cNvPr id="64515" name="WordArt 8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  <p:pic>
        <p:nvPicPr>
          <p:cNvPr id="64516" name="Picture 7" descr="http://img.tarad.com/shop/n/northprogress/img-lib/spd_20090616215218_b.jpg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2643188"/>
            <a:ext cx="3143250" cy="382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9" descr="http://img.tarad.com/shop/n/northprogress/img-lib/spd_20090616215031_b.jp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2643188"/>
            <a:ext cx="3143250" cy="382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6"/>
          <p:cNvSpPr>
            <a:spLocks noChangeArrowheads="1"/>
          </p:cNvSpPr>
          <p:nvPr/>
        </p:nvSpPr>
        <p:spPr bwMode="auto">
          <a:xfrm>
            <a:off x="1187450" y="1557338"/>
            <a:ext cx="38163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>
                <a:latin typeface="Angsana New" pitchFamily="18" charset="-34"/>
                <a:cs typeface="KodchiangUPC" pitchFamily="18" charset="-34"/>
              </a:rPr>
              <a:t>4. เครื่องหมายบังคับ</a:t>
            </a:r>
          </a:p>
        </p:txBody>
      </p:sp>
      <p:sp>
        <p:nvSpPr>
          <p:cNvPr id="65539" name="WordArt 7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  <p:pic>
        <p:nvPicPr>
          <p:cNvPr id="65540" name="Picture 7" descr="http://img.tarad.com/shop/n/northprogress/img-lib/spd_20090616215059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2674938"/>
            <a:ext cx="3143250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1" name="Picture 9" descr="http://img.tarad.com/shop/n/northprogress/img-lib/spd_20090616215459_b.jp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2643188"/>
            <a:ext cx="3143250" cy="382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2714625"/>
            <a:ext cx="2798762" cy="3429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</p:pic>
      <p:sp>
        <p:nvSpPr>
          <p:cNvPr id="66563" name="Rectangle 6"/>
          <p:cNvSpPr>
            <a:spLocks noChangeArrowheads="1"/>
          </p:cNvSpPr>
          <p:nvPr/>
        </p:nvSpPr>
        <p:spPr bwMode="auto">
          <a:xfrm>
            <a:off x="1187450" y="1557338"/>
            <a:ext cx="38163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th-TH" sz="4800" b="1">
                <a:latin typeface="Angsana New" pitchFamily="18" charset="-34"/>
                <a:cs typeface="KodchiangUPC" pitchFamily="18" charset="-34"/>
              </a:rPr>
              <a:t>4. เครื่องหมายบังคับ</a:t>
            </a:r>
          </a:p>
        </p:txBody>
      </p:sp>
      <p:sp>
        <p:nvSpPr>
          <p:cNvPr id="66564" name="WordArt 7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4010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รูปแบบของเครื่องหมายเพื่อความปลอดภัย</a:t>
            </a:r>
          </a:p>
        </p:txBody>
      </p:sp>
      <p:pic>
        <p:nvPicPr>
          <p:cNvPr id="66565" name="Picture 7" descr="http://img.tarad.com/shop/n/northprogress/img-lib/spd_20090616215407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38" y="2786063"/>
            <a:ext cx="264160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6" name="Picture 9" descr="http://img.tarad.com/shop/n/northprogress/img-lib/spd_20090616214342_b.jp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2786063"/>
            <a:ext cx="264160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3"/>
          <p:cNvSpPr txBox="1">
            <a:spLocks noChangeArrowheads="1"/>
          </p:cNvSpPr>
          <p:nvPr/>
        </p:nvSpPr>
        <p:spPr bwMode="auto">
          <a:xfrm>
            <a:off x="228600" y="1066800"/>
            <a:ext cx="3581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Angsana New" pitchFamily="18" charset="-34"/>
              </a:rPr>
              <a:t>1. วัตถุระเบิด</a:t>
            </a:r>
          </a:p>
          <a:p>
            <a:pPr eaLnBrk="1" hangingPunct="1"/>
            <a:r>
              <a:rPr lang="th-TH" sz="3200" b="1">
                <a:latin typeface="Angsana New" pitchFamily="18" charset="-34"/>
              </a:rPr>
              <a:t>      ( </a:t>
            </a:r>
            <a:r>
              <a:rPr lang="en-US" sz="3200" b="1">
                <a:latin typeface="Angsana New" pitchFamily="18" charset="-34"/>
              </a:rPr>
              <a:t>Explosives)</a:t>
            </a:r>
            <a:endParaRPr lang="th-TH" sz="3200" b="1">
              <a:latin typeface="Angsana New" pitchFamily="18" charset="-34"/>
            </a:endParaRPr>
          </a:p>
        </p:txBody>
      </p:sp>
      <p:sp>
        <p:nvSpPr>
          <p:cNvPr id="67587" name="Text Box 4"/>
          <p:cNvSpPr txBox="1">
            <a:spLocks noChangeArrowheads="1"/>
          </p:cNvSpPr>
          <p:nvPr/>
        </p:nvSpPr>
        <p:spPr bwMode="auto">
          <a:xfrm>
            <a:off x="228600" y="3276600"/>
            <a:ext cx="1905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Angsana New" pitchFamily="18" charset="-34"/>
              </a:rPr>
              <a:t>2. ก๊าซต่าง ๆ</a:t>
            </a:r>
          </a:p>
          <a:p>
            <a:pPr eaLnBrk="1" hangingPunct="1"/>
            <a:r>
              <a:rPr lang="th-TH" sz="3200" b="1">
                <a:latin typeface="Angsana New" pitchFamily="18" charset="-34"/>
              </a:rPr>
              <a:t>      ( </a:t>
            </a:r>
            <a:r>
              <a:rPr lang="en-US" sz="3200" b="1">
                <a:latin typeface="Angsana New" pitchFamily="18" charset="-34"/>
              </a:rPr>
              <a:t>Gases )</a:t>
            </a:r>
            <a:endParaRPr lang="th-TH" sz="3200" b="1">
              <a:latin typeface="Angsana New" pitchFamily="18" charset="-34"/>
            </a:endParaRPr>
          </a:p>
        </p:txBody>
      </p:sp>
      <p:sp>
        <p:nvSpPr>
          <p:cNvPr id="67588" name="Text Box 5"/>
          <p:cNvSpPr txBox="1">
            <a:spLocks noChangeArrowheads="1"/>
          </p:cNvSpPr>
          <p:nvPr/>
        </p:nvSpPr>
        <p:spPr bwMode="auto">
          <a:xfrm>
            <a:off x="381000" y="5257800"/>
            <a:ext cx="2971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Angsana New" pitchFamily="18" charset="-34"/>
              </a:rPr>
              <a:t>3. ของเหลวไวไฟ </a:t>
            </a:r>
          </a:p>
          <a:p>
            <a:pPr eaLnBrk="1" hangingPunct="1"/>
            <a:r>
              <a:rPr lang="th-TH" sz="3200" b="1">
                <a:latin typeface="Angsana New" pitchFamily="18" charset="-34"/>
              </a:rPr>
              <a:t>( </a:t>
            </a:r>
            <a:r>
              <a:rPr lang="en-US" sz="3200" b="1">
                <a:latin typeface="Angsana New" pitchFamily="18" charset="-34"/>
              </a:rPr>
              <a:t>Flammable Liquid )</a:t>
            </a:r>
            <a:endParaRPr lang="th-TH" sz="3200" b="1">
              <a:latin typeface="Angsana New" pitchFamily="18" charset="-34"/>
            </a:endParaRPr>
          </a:p>
        </p:txBody>
      </p:sp>
      <p:pic>
        <p:nvPicPr>
          <p:cNvPr id="6758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914400"/>
            <a:ext cx="1676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819400"/>
            <a:ext cx="182880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91400" y="2743200"/>
            <a:ext cx="17526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24200" y="2819400"/>
            <a:ext cx="1803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3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43400" y="4876800"/>
            <a:ext cx="1752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4" name="WordArt 11"/>
          <p:cNvSpPr>
            <a:spLocks noChangeArrowheads="1" noChangeShapeType="1" noTextEdit="1"/>
          </p:cNvSpPr>
          <p:nvPr/>
        </p:nvSpPr>
        <p:spPr bwMode="auto">
          <a:xfrm>
            <a:off x="1214438" y="188913"/>
            <a:ext cx="70294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ป้ายและสัญลักษณ์สารเคมีอันตราย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381000" y="3352800"/>
            <a:ext cx="6705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Angsana New" pitchFamily="18" charset="-34"/>
              </a:rPr>
              <a:t>5. ตัวเติมออกซิเจนและสารประกอบอินทรีย์เปอร์ออกไซด์ </a:t>
            </a:r>
          </a:p>
          <a:p>
            <a:pPr eaLnBrk="1" hangingPunct="1"/>
            <a:r>
              <a:rPr lang="th-TH" sz="3200" b="1">
                <a:latin typeface="Angsana New" pitchFamily="18" charset="-34"/>
              </a:rPr>
              <a:t>      (</a:t>
            </a:r>
            <a:r>
              <a:rPr lang="en-US" sz="3200" b="1">
                <a:latin typeface="Angsana New" pitchFamily="18" charset="-34"/>
              </a:rPr>
              <a:t> Oxidizing Agents and Organic Peroxide )</a:t>
            </a:r>
            <a:endParaRPr lang="th-TH" sz="3200" b="1">
              <a:latin typeface="Angsana New" pitchFamily="18" charset="-34"/>
            </a:endParaRPr>
          </a:p>
        </p:txBody>
      </p:sp>
      <p:sp>
        <p:nvSpPr>
          <p:cNvPr id="68611" name="Text Box 4"/>
          <p:cNvSpPr txBox="1">
            <a:spLocks noChangeArrowheads="1"/>
          </p:cNvSpPr>
          <p:nvPr/>
        </p:nvSpPr>
        <p:spPr bwMode="auto">
          <a:xfrm>
            <a:off x="381000" y="1447800"/>
            <a:ext cx="2895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Angsana New" pitchFamily="18" charset="-34"/>
              </a:rPr>
              <a:t>4. ของแข็งลุกติดไฟได้</a:t>
            </a:r>
          </a:p>
          <a:p>
            <a:pPr eaLnBrk="1" hangingPunct="1"/>
            <a:r>
              <a:rPr lang="th-TH" sz="3200" b="1">
                <a:latin typeface="Angsana New" pitchFamily="18" charset="-34"/>
              </a:rPr>
              <a:t> ( </a:t>
            </a:r>
            <a:r>
              <a:rPr lang="en-US" sz="3200" b="1">
                <a:latin typeface="Angsana New" pitchFamily="18" charset="-34"/>
              </a:rPr>
              <a:t>Flammable Solids )</a:t>
            </a:r>
            <a:endParaRPr lang="th-TH" sz="3200" b="1">
              <a:latin typeface="Angsana New" pitchFamily="18" charset="-34"/>
            </a:endParaRPr>
          </a:p>
        </p:txBody>
      </p:sp>
      <p:pic>
        <p:nvPicPr>
          <p:cNvPr id="6861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1371600"/>
            <a:ext cx="1676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86525" y="1371600"/>
            <a:ext cx="165258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4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4648200"/>
            <a:ext cx="17526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5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53200" y="4648200"/>
            <a:ext cx="17399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6" name="WordArt 9"/>
          <p:cNvSpPr>
            <a:spLocks noChangeArrowheads="1" noChangeShapeType="1" noTextEdit="1"/>
          </p:cNvSpPr>
          <p:nvPr/>
        </p:nvSpPr>
        <p:spPr bwMode="auto">
          <a:xfrm>
            <a:off x="1214438" y="260350"/>
            <a:ext cx="70294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ป้ายและสัญลักษณ์สารเคมีอันตราย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3"/>
          <p:cNvSpPr txBox="1">
            <a:spLocks noChangeArrowheads="1"/>
          </p:cNvSpPr>
          <p:nvPr/>
        </p:nvSpPr>
        <p:spPr bwMode="auto">
          <a:xfrm>
            <a:off x="381000" y="1219200"/>
            <a:ext cx="617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3200" b="1">
                <a:latin typeface="Angsana New" pitchFamily="18" charset="-34"/>
              </a:rPr>
              <a:t>6</a:t>
            </a:r>
            <a:r>
              <a:rPr lang="th-TH" sz="3200" b="1">
                <a:latin typeface="Angsana New" pitchFamily="18" charset="-34"/>
              </a:rPr>
              <a:t>. สารพิษและสารที่ก่อให้เกิดโรคติดต่อ</a:t>
            </a:r>
          </a:p>
          <a:p>
            <a:pPr eaLnBrk="1" hangingPunct="1"/>
            <a:r>
              <a:rPr lang="th-TH" sz="3200" b="1">
                <a:latin typeface="Angsana New" pitchFamily="18" charset="-34"/>
              </a:rPr>
              <a:t>(</a:t>
            </a:r>
            <a:r>
              <a:rPr lang="en-US" sz="3200" b="1">
                <a:latin typeface="Angsana New" pitchFamily="18" charset="-34"/>
              </a:rPr>
              <a:t> Poisonous Substances and Infections Substances</a:t>
            </a:r>
            <a:r>
              <a:rPr lang="th-TH" sz="3200" b="1">
                <a:latin typeface="Angsana New" pitchFamily="18" charset="-34"/>
              </a:rPr>
              <a:t> </a:t>
            </a:r>
            <a:r>
              <a:rPr lang="en-US" sz="3200" b="1">
                <a:latin typeface="Angsana New" pitchFamily="18" charset="-34"/>
              </a:rPr>
              <a:t>)</a:t>
            </a:r>
            <a:endParaRPr lang="th-TH" sz="3200" b="1">
              <a:latin typeface="Angsana New" pitchFamily="18" charset="-34"/>
            </a:endParaRPr>
          </a:p>
        </p:txBody>
      </p:sp>
      <p:sp>
        <p:nvSpPr>
          <p:cNvPr id="69635" name="Text Box 4"/>
          <p:cNvSpPr txBox="1">
            <a:spLocks noChangeArrowheads="1"/>
          </p:cNvSpPr>
          <p:nvPr/>
        </p:nvSpPr>
        <p:spPr bwMode="auto">
          <a:xfrm>
            <a:off x="381000" y="4267200"/>
            <a:ext cx="5791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Angsana New" pitchFamily="18" charset="-34"/>
              </a:rPr>
              <a:t>7. สารกัมมันตรังสี </a:t>
            </a:r>
            <a:r>
              <a:rPr lang="en-US" sz="3200" b="1">
                <a:latin typeface="Angsana New" pitchFamily="18" charset="-34"/>
              </a:rPr>
              <a:t>( Radioactive Materials</a:t>
            </a:r>
            <a:r>
              <a:rPr lang="th-TH" sz="3200" b="1">
                <a:latin typeface="Angsana New" pitchFamily="18" charset="-34"/>
              </a:rPr>
              <a:t> </a:t>
            </a:r>
            <a:r>
              <a:rPr lang="en-US" sz="3200" b="1">
                <a:latin typeface="Angsana New" pitchFamily="18" charset="-34"/>
              </a:rPr>
              <a:t>)</a:t>
            </a:r>
            <a:endParaRPr lang="th-TH" sz="3200" b="1">
              <a:latin typeface="Angsana New" pitchFamily="18" charset="-34"/>
            </a:endParaRPr>
          </a:p>
        </p:txBody>
      </p:sp>
      <p:pic>
        <p:nvPicPr>
          <p:cNvPr id="6963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9100" y="2362200"/>
            <a:ext cx="17399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8425" y="2362200"/>
            <a:ext cx="1730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08713" y="2362200"/>
            <a:ext cx="1716087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9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76400" y="4800600"/>
            <a:ext cx="1752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0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86200" y="4800600"/>
            <a:ext cx="1752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1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00" y="4800600"/>
            <a:ext cx="1752600" cy="171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42" name="WordArt 11"/>
          <p:cNvSpPr>
            <a:spLocks noChangeArrowheads="1" noChangeShapeType="1" noTextEdit="1"/>
          </p:cNvSpPr>
          <p:nvPr/>
        </p:nvSpPr>
        <p:spPr bwMode="auto">
          <a:xfrm>
            <a:off x="1214438" y="260350"/>
            <a:ext cx="70294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ป้ายและสัญลักษณ์สารเคมีอันตราย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3"/>
          <p:cNvSpPr txBox="1">
            <a:spLocks noChangeArrowheads="1"/>
          </p:cNvSpPr>
          <p:nvPr/>
        </p:nvSpPr>
        <p:spPr bwMode="auto">
          <a:xfrm>
            <a:off x="381000" y="1447800"/>
            <a:ext cx="3810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Angsana New" pitchFamily="18" charset="-34"/>
              </a:rPr>
              <a:t>8. สารกัดกร่อน</a:t>
            </a:r>
          </a:p>
          <a:p>
            <a:pPr eaLnBrk="1" hangingPunct="1"/>
            <a:r>
              <a:rPr lang="th-TH" sz="3200" b="1">
                <a:latin typeface="Angsana New" pitchFamily="18" charset="-34"/>
              </a:rPr>
              <a:t> </a:t>
            </a:r>
            <a:r>
              <a:rPr lang="en-US" sz="3200" b="1">
                <a:latin typeface="Angsana New" pitchFamily="18" charset="-34"/>
              </a:rPr>
              <a:t>( Corrosive Substances</a:t>
            </a:r>
            <a:r>
              <a:rPr lang="th-TH" sz="3200" b="1">
                <a:latin typeface="Angsana New" pitchFamily="18" charset="-34"/>
              </a:rPr>
              <a:t> </a:t>
            </a:r>
            <a:r>
              <a:rPr lang="en-US" sz="3200" b="1">
                <a:latin typeface="Angsana New" pitchFamily="18" charset="-34"/>
              </a:rPr>
              <a:t>)</a:t>
            </a:r>
            <a:endParaRPr lang="th-TH" sz="3200" b="1">
              <a:latin typeface="Angsana New" pitchFamily="18" charset="-34"/>
            </a:endParaRPr>
          </a:p>
        </p:txBody>
      </p:sp>
      <p:sp>
        <p:nvSpPr>
          <p:cNvPr id="70659" name="Text Box 4"/>
          <p:cNvSpPr txBox="1">
            <a:spLocks noChangeArrowheads="1"/>
          </p:cNvSpPr>
          <p:nvPr/>
        </p:nvSpPr>
        <p:spPr bwMode="auto">
          <a:xfrm>
            <a:off x="304800" y="4572000"/>
            <a:ext cx="5410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Angsana New" pitchFamily="18" charset="-34"/>
              </a:rPr>
              <a:t>9. สารหรือวัตถุอื่นที่อาจเป็นอันตรายได้</a:t>
            </a:r>
          </a:p>
          <a:p>
            <a:pPr eaLnBrk="1" hangingPunct="1"/>
            <a:r>
              <a:rPr lang="th-TH" sz="3200" b="1">
                <a:latin typeface="Angsana New" pitchFamily="18" charset="-34"/>
              </a:rPr>
              <a:t>( </a:t>
            </a:r>
            <a:r>
              <a:rPr lang="en-US" sz="3200" b="1">
                <a:latin typeface="Angsana New" pitchFamily="18" charset="-34"/>
              </a:rPr>
              <a:t>Miscellaneous Products or Substances )</a:t>
            </a:r>
            <a:endParaRPr lang="th-TH" sz="3200" b="1">
              <a:latin typeface="Angsana New" pitchFamily="18" charset="-34"/>
            </a:endParaRPr>
          </a:p>
        </p:txBody>
      </p:sp>
      <p:pic>
        <p:nvPicPr>
          <p:cNvPr id="7066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14478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11800" y="4191000"/>
            <a:ext cx="1803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2" name="WordArt 7"/>
          <p:cNvSpPr>
            <a:spLocks noChangeArrowheads="1" noChangeShapeType="1" noTextEdit="1"/>
          </p:cNvSpPr>
          <p:nvPr/>
        </p:nvSpPr>
        <p:spPr bwMode="auto">
          <a:xfrm>
            <a:off x="1214438" y="333375"/>
            <a:ext cx="70294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ngsana New"/>
                <a:cs typeface="Angsana New"/>
              </a:rPr>
              <a:t>ป้ายและสัญลักษณ์สารเคมีอันตราย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6249988" cy="1143000"/>
          </a:xfrm>
          <a:gradFill rotWithShape="0">
            <a:gsLst>
              <a:gs pos="0">
                <a:srgbClr val="FFFF99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</a:gradFill>
          <a:ln>
            <a:solidFill>
              <a:schemeClr val="hlink"/>
            </a:solidFill>
          </a:ln>
        </p:spPr>
        <p:txBody>
          <a:bodyPr/>
          <a:lstStyle/>
          <a:p>
            <a:pPr eaLnBrk="1" hangingPunct="1"/>
            <a:r>
              <a:rPr lang="th-TH" sz="4000" b="1" smtClean="0">
                <a:solidFill>
                  <a:srgbClr val="000099"/>
                </a:solidFill>
                <a:latin typeface="Arial Narrow" pitchFamily="34" charset="0"/>
              </a:rPr>
              <a:t>ระบบการขออนุญาตเข้าทำงาน</a:t>
            </a:r>
            <a:br>
              <a:rPr lang="th-TH" sz="4000" b="1" smtClean="0">
                <a:solidFill>
                  <a:srgbClr val="000099"/>
                </a:solidFill>
                <a:latin typeface="Arial Narrow" pitchFamily="34" charset="0"/>
              </a:rPr>
            </a:br>
            <a:r>
              <a:rPr lang="th-TH" sz="4000" b="1" smtClean="0">
                <a:solidFill>
                  <a:srgbClr val="000099"/>
                </a:solidFill>
                <a:latin typeface="Arial Narrow" pitchFamily="34" charset="0"/>
              </a:rPr>
              <a:t>(</a:t>
            </a:r>
            <a:r>
              <a:rPr lang="en-US" sz="4000" b="1" smtClean="0">
                <a:solidFill>
                  <a:srgbClr val="000099"/>
                </a:solidFill>
                <a:latin typeface="Arial Narrow" pitchFamily="34" charset="0"/>
                <a:cs typeface="Angsana New" pitchFamily="18" charset="-34"/>
              </a:rPr>
              <a:t>WORK  PERMIT SYSTEM)</a:t>
            </a:r>
            <a:endParaRPr lang="th-TH" sz="4000" b="1" smtClean="0">
              <a:solidFill>
                <a:srgbClr val="000099"/>
              </a:solidFill>
              <a:latin typeface="Arial Narrow" pitchFamily="34" charset="0"/>
            </a:endParaRPr>
          </a:p>
        </p:txBody>
      </p:sp>
      <p:sp>
        <p:nvSpPr>
          <p:cNvPr id="338947" name="Text Box 3"/>
          <p:cNvSpPr txBox="1">
            <a:spLocks noChangeArrowheads="1"/>
          </p:cNvSpPr>
          <p:nvPr/>
        </p:nvSpPr>
        <p:spPr bwMode="auto">
          <a:xfrm>
            <a:off x="838200" y="1905000"/>
            <a:ext cx="7467600" cy="408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4200" b="1" u="sng" dirty="0">
                <a:latin typeface="Angsana New" pitchFamily="18" charset="-34"/>
              </a:rPr>
              <a:t>ใบอนุญาตทำงาน </a:t>
            </a:r>
            <a:r>
              <a:rPr lang="th-TH" sz="4000" b="1" dirty="0">
                <a:latin typeface="Angsana New" pitchFamily="18" charset="-34"/>
              </a:rPr>
              <a:t> </a:t>
            </a:r>
            <a:endParaRPr lang="en-US" sz="4000" b="1" dirty="0">
              <a:latin typeface="Angsana New" pitchFamily="18" charset="-34"/>
            </a:endParaRPr>
          </a:p>
          <a:p>
            <a:pPr>
              <a:spcBef>
                <a:spcPct val="50000"/>
              </a:spcBef>
              <a:defRPr/>
            </a:pP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</a:rPr>
              <a:t>	</a:t>
            </a:r>
            <a:r>
              <a:rPr lang="th-TH" sz="4000" b="1" dirty="0">
                <a:latin typeface="Angsana New" pitchFamily="18" charset="-34"/>
              </a:rPr>
              <a:t>หมายถึง เอกสารสำคัญในการผ่านเข้าทำงานในเขตพื้นที่อันตรายที่มิใช่เป็นงานประจำ โดยการยินยอมและลงนามจากผู้ที่บริษัทมอบหมาย เรียกว่า </a:t>
            </a:r>
            <a:r>
              <a:rPr lang="th-TH" sz="4000" b="1" dirty="0">
                <a:latin typeface="Times New Roman"/>
              </a:rPr>
              <a:t>“</a:t>
            </a:r>
            <a:r>
              <a:rPr lang="th-TH" sz="4000" b="1" dirty="0">
                <a:latin typeface="Angsana New" pitchFamily="18" charset="-34"/>
              </a:rPr>
              <a:t>ผู้อนุมัติ</a:t>
            </a:r>
            <a:r>
              <a:rPr lang="th-TH" sz="4000" b="1" dirty="0">
                <a:latin typeface="Times New Roman"/>
              </a:rPr>
              <a:t>”</a:t>
            </a:r>
            <a:r>
              <a:rPr lang="th-TH" sz="4000" b="1" dirty="0">
                <a:latin typeface="Angsana New" pitchFamily="18" charset="-34"/>
              </a:rPr>
              <a:t> และผู้ควบคุมการปฏิบัติงาน เรียกว่า </a:t>
            </a:r>
            <a:r>
              <a:rPr lang="th-TH" sz="4000" b="1" dirty="0">
                <a:latin typeface="Times New Roman"/>
              </a:rPr>
              <a:t>“</a:t>
            </a:r>
            <a:r>
              <a:rPr lang="th-TH" sz="4000" b="1" dirty="0">
                <a:latin typeface="Angsana New" pitchFamily="18" charset="-34"/>
              </a:rPr>
              <a:t>ผู้รับใบอนุญาต</a:t>
            </a:r>
            <a:r>
              <a:rPr lang="th-TH" sz="4000" b="1" dirty="0">
                <a:latin typeface="Times New Roman"/>
              </a:rPr>
              <a:t>”</a:t>
            </a:r>
            <a:endParaRPr lang="th-TH" sz="4000" b="1" dirty="0">
              <a:latin typeface="Angsana New" pitchFamily="18" charset="-34"/>
            </a:endParaRPr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7391400" y="5334000"/>
          <a:ext cx="1371600" cy="1295400"/>
        </p:xfrm>
        <a:graphic>
          <a:graphicData uri="http://schemas.openxmlformats.org/presentationml/2006/ole">
            <p:oleObj spid="_x0000_s5122" name="Clip" r:id="rId3" imgW="4016999" imgH="3945437" progId="MS_ClipArt_Gallery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52400"/>
            <a:ext cx="8153400" cy="828675"/>
          </a:xfrm>
          <a:gradFill rotWithShape="0">
            <a:gsLst>
              <a:gs pos="0">
                <a:srgbClr val="FFFF99"/>
              </a:gs>
              <a:gs pos="100000">
                <a:srgbClr val="CCECFF"/>
              </a:gs>
            </a:gsLst>
            <a:path path="shape">
              <a:fillToRect l="50000" t="50000" r="50000" b="50000"/>
            </a:path>
          </a:gradFill>
          <a:ln>
            <a:solidFill>
              <a:srgbClr val="FF66FF"/>
            </a:solidFill>
          </a:ln>
        </p:spPr>
        <p:txBody>
          <a:bodyPr/>
          <a:lstStyle/>
          <a:p>
            <a:pPr eaLnBrk="1" hangingPunct="1"/>
            <a:r>
              <a:rPr lang="th-TH" b="1" smtClean="0">
                <a:solidFill>
                  <a:srgbClr val="000099"/>
                </a:solidFill>
              </a:rPr>
              <a:t>ใบอนุญาตเข้าทำงาน </a:t>
            </a:r>
            <a:r>
              <a:rPr lang="en-US" sz="2800" b="1" smtClean="0">
                <a:solidFill>
                  <a:srgbClr val="000099"/>
                </a:solidFill>
                <a:cs typeface="Angsana New" pitchFamily="18" charset="-34"/>
              </a:rPr>
              <a:t>(WORK  PERMIT SYSTEM)</a:t>
            </a:r>
            <a:endParaRPr lang="th-TH" sz="2800" b="1" smtClean="0">
              <a:solidFill>
                <a:srgbClr val="000099"/>
              </a:solidFill>
            </a:endParaRPr>
          </a:p>
        </p:txBody>
      </p:sp>
      <p:sp>
        <p:nvSpPr>
          <p:cNvPr id="339971" name="Text Box 3"/>
          <p:cNvSpPr txBox="1">
            <a:spLocks noChangeArrowheads="1"/>
          </p:cNvSpPr>
          <p:nvPr/>
        </p:nvSpPr>
        <p:spPr bwMode="auto">
          <a:xfrm>
            <a:off x="914400" y="1371600"/>
            <a:ext cx="533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4000" b="1">
                <a:latin typeface="Angsana New" pitchFamily="18" charset="-34"/>
              </a:rPr>
              <a:t>แบ่งเป็น 5 ประเภท  ดังนี้</a:t>
            </a:r>
          </a:p>
        </p:txBody>
      </p:sp>
      <p:sp>
        <p:nvSpPr>
          <p:cNvPr id="339972" name="Text Box 4"/>
          <p:cNvSpPr txBox="1">
            <a:spLocks noChangeArrowheads="1"/>
          </p:cNvSpPr>
          <p:nvPr/>
        </p:nvSpPr>
        <p:spPr bwMode="auto">
          <a:xfrm>
            <a:off x="762000" y="1981200"/>
            <a:ext cx="8229600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3600" b="1">
                <a:latin typeface="Angsana New" pitchFamily="18" charset="-34"/>
              </a:rPr>
              <a:t>1. ใบอนุญาตทำงานที่ไม่ใช้ความร้อน </a:t>
            </a:r>
            <a:r>
              <a:rPr lang="en-US" sz="3600" b="1">
                <a:latin typeface="Angsana New" pitchFamily="18" charset="-34"/>
              </a:rPr>
              <a:t>(Cold Work )</a:t>
            </a:r>
          </a:p>
          <a:p>
            <a:pPr>
              <a:spcBef>
                <a:spcPct val="50000"/>
              </a:spcBef>
            </a:pPr>
            <a:r>
              <a:rPr lang="en-US" sz="3600" b="1">
                <a:latin typeface="Angsana New" pitchFamily="18" charset="-34"/>
              </a:rPr>
              <a:t>2. </a:t>
            </a:r>
            <a:r>
              <a:rPr lang="th-TH" sz="3600" b="1">
                <a:latin typeface="Angsana New" pitchFamily="18" charset="-34"/>
              </a:rPr>
              <a:t>ใบอนุญาตทำงานที่ใช้ความร้อน </a:t>
            </a:r>
            <a:r>
              <a:rPr lang="en-US" sz="3600" b="1">
                <a:latin typeface="Angsana New" pitchFamily="18" charset="-34"/>
              </a:rPr>
              <a:t>(Hot  Work  Permit)</a:t>
            </a:r>
          </a:p>
          <a:p>
            <a:pPr>
              <a:spcBef>
                <a:spcPct val="50000"/>
              </a:spcBef>
            </a:pPr>
            <a:r>
              <a:rPr lang="en-US" sz="3600" b="1">
                <a:latin typeface="Angsana New" pitchFamily="18" charset="-34"/>
              </a:rPr>
              <a:t>3.</a:t>
            </a:r>
            <a:r>
              <a:rPr lang="th-TH" sz="3600" b="1">
                <a:latin typeface="Angsana New" pitchFamily="18" charset="-34"/>
              </a:rPr>
              <a:t>ใบอนุญาตทำงานใช้สถานที่อับอากาศ </a:t>
            </a:r>
            <a:endParaRPr lang="en-US" sz="3600" b="1">
              <a:latin typeface="Angsana New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3600" b="1">
                <a:latin typeface="Angsana New" pitchFamily="18" charset="-34"/>
              </a:rPr>
              <a:t>(Confined Space Work Permit)</a:t>
            </a:r>
          </a:p>
          <a:p>
            <a:pPr>
              <a:spcBef>
                <a:spcPct val="50000"/>
              </a:spcBef>
            </a:pPr>
            <a:r>
              <a:rPr lang="en-US" sz="3600" b="1">
                <a:latin typeface="Angsana New" pitchFamily="18" charset="-34"/>
              </a:rPr>
              <a:t>4. </a:t>
            </a:r>
            <a:r>
              <a:rPr lang="th-TH" sz="3600" b="1">
                <a:latin typeface="Angsana New" pitchFamily="18" charset="-34"/>
              </a:rPr>
              <a:t>ใบอนุญาตทำงานที่ใช้รังสี </a:t>
            </a:r>
            <a:r>
              <a:rPr lang="en-US" sz="3600" b="1">
                <a:latin typeface="Angsana New" pitchFamily="18" charset="-34"/>
              </a:rPr>
              <a:t>(Radiation  Work  Permit)</a:t>
            </a:r>
          </a:p>
          <a:p>
            <a:pPr>
              <a:spcBef>
                <a:spcPct val="50000"/>
              </a:spcBef>
            </a:pPr>
            <a:r>
              <a:rPr lang="en-US" sz="3600" b="1">
                <a:latin typeface="Angsana New" pitchFamily="18" charset="-34"/>
              </a:rPr>
              <a:t>5.</a:t>
            </a:r>
            <a:r>
              <a:rPr lang="th-TH" sz="3600" b="1">
                <a:latin typeface="Angsana New" pitchFamily="18" charset="-34"/>
              </a:rPr>
              <a:t>ใบอนุญาตทำงานขุดเจาะพื้นดิน </a:t>
            </a:r>
            <a:r>
              <a:rPr lang="en-US" sz="3600" b="1">
                <a:latin typeface="Angsana New" pitchFamily="18" charset="-34"/>
              </a:rPr>
              <a:t>(Excavation  Work Permit)</a:t>
            </a:r>
            <a:endParaRPr lang="th-TH" sz="3600" b="1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9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39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39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39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39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399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399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39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39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399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399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399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399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609600" y="381000"/>
            <a:ext cx="8001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th-TH" sz="40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1.ทฤษฎีการเกิดเพลิงไหม้</a:t>
            </a:r>
          </a:p>
        </p:txBody>
      </p:sp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896938" y="1219200"/>
            <a:ext cx="65071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องค์ประกอบของการเกิดไฟประกอบด้วย 4 อย่าง คือ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914400" y="2087563"/>
            <a:ext cx="15843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1. เชื้อเพลิง</a:t>
            </a: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914400" y="2895600"/>
            <a:ext cx="16970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2. ความร้อน</a:t>
            </a: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904875" y="3763963"/>
            <a:ext cx="1689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3. ออกซิเจน</a:t>
            </a: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914400" y="4602163"/>
            <a:ext cx="2187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4. ปฏิกิริยาลูกโซ่</a:t>
            </a:r>
          </a:p>
        </p:txBody>
      </p:sp>
      <p:sp>
        <p:nvSpPr>
          <p:cNvPr id="72712" name="Rectangle 8"/>
          <p:cNvSpPr>
            <a:spLocks noChangeArrowheads="1"/>
          </p:cNvSpPr>
          <p:nvPr/>
        </p:nvSpPr>
        <p:spPr bwMode="auto">
          <a:xfrm>
            <a:off x="3086100" y="22526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382985" name="Picture 9" descr="http://www.ddfiretech.com/images/Title/Genera2.gif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4343400" y="2209800"/>
            <a:ext cx="3962400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82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2" grpId="0"/>
      <p:bldP spid="75783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911225" y="180975"/>
            <a:ext cx="1584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1. เชื้อเพลิง</a:t>
            </a: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528638" y="752475"/>
            <a:ext cx="824388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solidFill>
                  <a:srgbClr val="66FFFF"/>
                </a:solidFill>
                <a:latin typeface="Cordia New" pitchFamily="34" charset="-34"/>
                <a:cs typeface="Cordia New" pitchFamily="34" charset="-34"/>
              </a:rPr>
              <a:t>	</a:t>
            </a:r>
            <a:r>
              <a:rPr lang="th-TH" b="1">
                <a:latin typeface="Cordia New" pitchFamily="34" charset="-34"/>
                <a:cs typeface="Cordia New" pitchFamily="34" charset="-34"/>
              </a:rPr>
              <a:t>สารเชื้อเพลิงที่พบมากในงานอุตสาหกรรม ได้แก่ น้ำมันเชื้อเพลิง, </a:t>
            </a:r>
          </a:p>
          <a:p>
            <a:pPr eaLnBrk="1" hangingPunct="1"/>
            <a:r>
              <a:rPr lang="th-TH" b="1">
                <a:latin typeface="Cordia New" pitchFamily="34" charset="-34"/>
                <a:cs typeface="Cordia New" pitchFamily="34" charset="-34"/>
              </a:rPr>
              <a:t>น้ำมันหล่อลื่น, น้ำมันเตา, สารละลายต่าง ๆ เช่น ทินเนอร์, สารเคมีบางชนิด, </a:t>
            </a:r>
          </a:p>
          <a:p>
            <a:pPr eaLnBrk="1" hangingPunct="1"/>
            <a:r>
              <a:rPr lang="th-TH" b="1">
                <a:latin typeface="Cordia New" pitchFamily="34" charset="-34"/>
                <a:cs typeface="Cordia New" pitchFamily="34" charset="-34"/>
              </a:rPr>
              <a:t>พลาสติกและสารโพลิเมอร์, ไม้และผลิตภัณฑ์ไม้ และกระดาษต่าง ๆ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758825" y="2771775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927100" y="2162175"/>
            <a:ext cx="16970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2. ความร้อน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488950" y="2733675"/>
            <a:ext cx="774382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b="1">
                <a:solidFill>
                  <a:srgbClr val="66FFFF"/>
                </a:solidFill>
                <a:latin typeface="Cordia New" pitchFamily="34" charset="-34"/>
                <a:cs typeface="Cordia New" pitchFamily="34" charset="-34"/>
              </a:rPr>
              <a:t>	</a:t>
            </a:r>
            <a:r>
              <a:rPr lang="th-TH" b="1">
                <a:latin typeface="Cordia New" pitchFamily="34" charset="-34"/>
                <a:cs typeface="Cordia New" pitchFamily="34" charset="-34"/>
              </a:rPr>
              <a:t>เป็นสิ่งที่ทำให้อุณหภูมิของเชื้อเพลิงสูงขึ้นถึงขั้นจุดติดไฟ </a:t>
            </a:r>
          </a:p>
          <a:p>
            <a:pPr eaLnBrk="1" hangingPunct="1"/>
            <a:r>
              <a:rPr lang="th-TH" b="1">
                <a:latin typeface="Cordia New" pitchFamily="34" charset="-34"/>
                <a:cs typeface="Cordia New" pitchFamily="34" charset="-34"/>
              </a:rPr>
              <a:t>ทำให้องค์ประกอบของการเกิดไฟเกิดขึ้นอย่างเหมาะสม</a:t>
            </a:r>
          </a:p>
          <a:p>
            <a:pPr eaLnBrk="1" hangingPunct="1"/>
            <a:r>
              <a:rPr lang="th-TH" b="1">
                <a:latin typeface="Cordia New" pitchFamily="34" charset="-34"/>
                <a:cs typeface="Cordia New" pitchFamily="34" charset="-34"/>
              </a:rPr>
              <a:t>	คุณสมบัติของความร้อนที่ทำให้เชื้อเพลิงถึงจุดติดไฟต่าง ๆ ดังนี้</a:t>
            </a:r>
          </a:p>
          <a:p>
            <a:pPr lvl="1" eaLnBrk="1" hangingPunct="1">
              <a:buFontTx/>
              <a:buChar char="-"/>
            </a:pPr>
            <a:r>
              <a:rPr lang="th-TH" b="1">
                <a:latin typeface="Cordia New" pitchFamily="34" charset="-34"/>
                <a:cs typeface="Cordia New" pitchFamily="34" charset="-34"/>
              </a:rPr>
              <a:t> จุดวาบไฟ  ( </a:t>
            </a:r>
            <a:r>
              <a:rPr lang="en-US" b="1">
                <a:latin typeface="Cordia New" pitchFamily="34" charset="-34"/>
                <a:cs typeface="Cordia New" pitchFamily="34" charset="-34"/>
              </a:rPr>
              <a:t>Flash Point</a:t>
            </a:r>
            <a:r>
              <a:rPr lang="th-TH" b="1">
                <a:latin typeface="Cordia New" pitchFamily="34" charset="-34"/>
                <a:cs typeface="Cordia New" pitchFamily="34" charset="-34"/>
              </a:rPr>
              <a:t> )</a:t>
            </a:r>
            <a:endParaRPr lang="en-US" b="1">
              <a:latin typeface="Cordia New" pitchFamily="34" charset="-34"/>
              <a:cs typeface="Cordia New" pitchFamily="34" charset="-34"/>
            </a:endParaRPr>
          </a:p>
          <a:p>
            <a:pPr eaLnBrk="1" hangingPunct="1"/>
            <a:r>
              <a:rPr lang="th-TH" b="1">
                <a:latin typeface="Cordia New" pitchFamily="34" charset="-34"/>
                <a:cs typeface="Cordia New" pitchFamily="34" charset="-34"/>
              </a:rPr>
              <a:t>      - จุดติดไฟ  ( </a:t>
            </a:r>
            <a:r>
              <a:rPr lang="en-US" b="1">
                <a:latin typeface="Cordia New" pitchFamily="34" charset="-34"/>
                <a:cs typeface="Cordia New" pitchFamily="34" charset="-34"/>
              </a:rPr>
              <a:t>Fire Point</a:t>
            </a:r>
            <a:r>
              <a:rPr lang="th-TH" b="1">
                <a:latin typeface="Cordia New" pitchFamily="34" charset="-34"/>
                <a:cs typeface="Cordia New" pitchFamily="34" charset="-34"/>
              </a:rPr>
              <a:t> )</a:t>
            </a:r>
            <a:endParaRPr lang="en-US" b="1">
              <a:latin typeface="Cordia New" pitchFamily="34" charset="-34"/>
              <a:cs typeface="Cordia New" pitchFamily="34" charset="-34"/>
            </a:endParaRPr>
          </a:p>
          <a:p>
            <a:pPr eaLnBrk="1" hangingPunct="1"/>
            <a:r>
              <a:rPr lang="th-TH" b="1">
                <a:latin typeface="Cordia New" pitchFamily="34" charset="-34"/>
                <a:cs typeface="Cordia New" pitchFamily="34" charset="-34"/>
              </a:rPr>
              <a:t>      - จุดลุกติดไฟได้เอง ( </a:t>
            </a:r>
            <a:r>
              <a:rPr lang="en-US" b="1">
                <a:latin typeface="Cordia New" pitchFamily="34" charset="-34"/>
                <a:cs typeface="Cordia New" pitchFamily="34" charset="-34"/>
              </a:rPr>
              <a:t>Autoignition Temperature</a:t>
            </a:r>
            <a:r>
              <a:rPr lang="th-TH" b="1">
                <a:latin typeface="Cordia New" pitchFamily="34" charset="-34"/>
                <a:cs typeface="Cordia New" pitchFamily="34" charset="-34"/>
              </a:rPr>
              <a:t> )</a:t>
            </a:r>
          </a:p>
        </p:txBody>
      </p:sp>
      <p:pic>
        <p:nvPicPr>
          <p:cNvPr id="384007" name="Picture 7" descr="0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61125" y="4098925"/>
            <a:ext cx="146367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84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  <p:bldP spid="76806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026" name="Picture 2" descr="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4860925"/>
            <a:ext cx="2286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457200" y="381000"/>
            <a:ext cx="16891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3. ออกซิเจน</a:t>
            </a: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898525" y="1066800"/>
            <a:ext cx="7548563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solidFill>
                  <a:srgbClr val="66FFFF"/>
                </a:solidFill>
                <a:latin typeface="Cordia New" pitchFamily="34" charset="-34"/>
                <a:cs typeface="Cordia New" pitchFamily="34" charset="-34"/>
              </a:rPr>
              <a:t>	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อากาศทั่วไปมีออกซิเจนผสมอยู่ 21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%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โดยการเผาไหม้</a:t>
            </a:r>
            <a:endParaRPr lang="en-US" sz="3200" b="1">
              <a:latin typeface="Cordia New" pitchFamily="34" charset="-34"/>
              <a:cs typeface="Cordia New" pitchFamily="34" charset="-34"/>
            </a:endParaRP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แต่ละครั้งต้องการออกซิเจนประมาณ 16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%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ถ้าออกซิเจน</a:t>
            </a:r>
            <a:endParaRPr lang="en-US" sz="3200" b="1">
              <a:latin typeface="Cordia New" pitchFamily="34" charset="-34"/>
              <a:cs typeface="Cordia New" pitchFamily="34" charset="-34"/>
            </a:endParaRP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น้อยกว่า 16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%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ก็จะไม่ช่วยให้เกิดการเผาไหม้</a:t>
            </a: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533400" y="2819400"/>
            <a:ext cx="2187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4. ปฏิกิริยาลูกโซ่</a:t>
            </a: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898525" y="3581400"/>
            <a:ext cx="68214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solidFill>
                  <a:srgbClr val="66FFFF"/>
                </a:solidFill>
                <a:latin typeface="Cordia New" pitchFamily="34" charset="-34"/>
                <a:cs typeface="Cordia New" pitchFamily="34" charset="-34"/>
              </a:rPr>
              <a:t>	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คือปฏิกิริยาที่เกิดจากการลุกติดไฟอย่างต่อเนื่อง</a:t>
            </a:r>
            <a:endParaRPr lang="en-US" sz="3200" b="1">
              <a:latin typeface="Cordia New" pitchFamily="34" charset="-34"/>
              <a:cs typeface="Cordia New" pitchFamily="34" charset="-34"/>
            </a:endParaRP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 ตราบเท่าที่มีองค์ประกอบทั้ง 3 อย่าง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7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78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78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85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0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533400" y="463550"/>
            <a:ext cx="8593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2. การแบ่งประเภทของเพลิงและวิธีการดับเพลิงประเภทต่าง ๆ</a:t>
            </a:r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838200" y="1154113"/>
            <a:ext cx="56261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ประเภทของเพลิงแบ่งออกเป็น 4 ประเภท คือ</a:t>
            </a:r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1447800" y="1839913"/>
            <a:ext cx="73342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33400" indent="-533400" eaLnBrk="1" hangingPunct="1"/>
            <a:r>
              <a:rPr lang="en-US" sz="3200" b="1">
                <a:latin typeface="Cordia New" pitchFamily="34" charset="-34"/>
                <a:cs typeface="Cordia New" pitchFamily="34" charset="-34"/>
              </a:rPr>
              <a:t>1. Class A  :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เพลิงที่เกิดจากไม้, เสื้อผ้า, กระดาษ, พลาสติก</a:t>
            </a:r>
            <a:endParaRPr lang="en-US" sz="3200" b="1">
              <a:latin typeface="Cordia New" pitchFamily="34" charset="-34"/>
              <a:cs typeface="Cordia New" pitchFamily="34" charset="-34"/>
            </a:endParaRPr>
          </a:p>
          <a:p>
            <a:pPr marL="533400" indent="-533400" eaLnBrk="1" hangingPunct="1"/>
            <a:r>
              <a:rPr lang="en-US" sz="3200" b="1">
                <a:latin typeface="Cordia New" pitchFamily="34" charset="-34"/>
                <a:cs typeface="Cordia New" pitchFamily="34" charset="-34"/>
              </a:rPr>
              <a:t>                  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และถ่านหิน เมื่อใช้แล้วจะมีเถ้าเหลืออยู่</a:t>
            </a: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838200" y="3097213"/>
            <a:ext cx="2746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1371600" y="3078163"/>
            <a:ext cx="76374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33400" indent="-533400" eaLnBrk="1" hangingPunct="1"/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2.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Class B  :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เพลิงที่เกิดจากสารเชื้อเพลิงที่เป็นของเหลว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,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แก็ส</a:t>
            </a: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1470025" y="4068763"/>
            <a:ext cx="71421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33400" indent="-533400"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3.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Class C  :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เพลิงที่เกิดจากอุปกรณ์ไฟฟ้าที่มีกระแสไฟฟ้า</a:t>
            </a:r>
          </a:p>
        </p:txBody>
      </p:sp>
      <p:sp>
        <p:nvSpPr>
          <p:cNvPr id="78856" name="Text Box 8"/>
          <p:cNvSpPr txBox="1">
            <a:spLocks noChangeArrowheads="1"/>
          </p:cNvSpPr>
          <p:nvPr/>
        </p:nvSpPr>
        <p:spPr bwMode="auto">
          <a:xfrm>
            <a:off x="1489075" y="5105400"/>
            <a:ext cx="65881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33400" indent="-533400"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4.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Class D  :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เพลิงที่เกิดจากโลหะติดไฟ เช่น โซเดียม,</a:t>
            </a:r>
            <a:endParaRPr lang="en-US" sz="3200" b="1">
              <a:latin typeface="Cordia New" pitchFamily="34" charset="-34"/>
              <a:cs typeface="Cordia New" pitchFamily="34" charset="-34"/>
            </a:endParaRPr>
          </a:p>
          <a:p>
            <a:pPr marL="533400" indent="-533400" eaLnBrk="1" hangingPunct="1"/>
            <a:r>
              <a:rPr lang="en-US" sz="3200" b="1">
                <a:latin typeface="Cordia New" pitchFamily="34" charset="-34"/>
                <a:cs typeface="Cordia New" pitchFamily="34" charset="-34"/>
              </a:rPr>
              <a:t>                 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แมกนีเซียม</a:t>
            </a:r>
          </a:p>
        </p:txBody>
      </p:sp>
      <p:sp>
        <p:nvSpPr>
          <p:cNvPr id="75785" name="Rectangle 9"/>
          <p:cNvSpPr>
            <a:spLocks noChangeArrowheads="1"/>
          </p:cNvSpPr>
          <p:nvPr/>
        </p:nvSpPr>
        <p:spPr bwMode="auto">
          <a:xfrm>
            <a:off x="4214813" y="30718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78858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828800"/>
            <a:ext cx="733425" cy="76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78859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2895600"/>
            <a:ext cx="762000" cy="76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78860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3962400"/>
            <a:ext cx="762000" cy="76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78861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" y="5029200"/>
            <a:ext cx="762000" cy="762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2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8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78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2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78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2000"/>
                                        <p:tgtEl>
                                          <p:spTgt spid="78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/>
      <p:bldP spid="78852" grpId="0"/>
      <p:bldP spid="78854" grpId="0"/>
      <p:bldP spid="78855" grpId="0"/>
      <p:bldP spid="78856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0" y="4572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4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2. การแบ่งประเภทของเพลิงและวิธีการดับเพลิงประเภทต่าง ๆ</a:t>
            </a:r>
            <a:r>
              <a:rPr lang="en-US" sz="34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4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(ต่อ)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838200" y="1219200"/>
            <a:ext cx="38512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หลักในการดับเพลิงมี 4 วิธี คือ</a:t>
            </a:r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1127125" y="1916113"/>
            <a:ext cx="27320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1. การกำจัดเชื้อเพลิง</a:t>
            </a:r>
          </a:p>
        </p:txBody>
      </p:sp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1141413" y="2563813"/>
            <a:ext cx="62912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2. การกำจัดออกซิเจนในอากาศรวมตัวกับเชื้อเพลิง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1095375" y="3287713"/>
            <a:ext cx="5422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3. การลดความร้อนที่จะทำให้เกิดการระเหย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1143000" y="3962400"/>
            <a:ext cx="3028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4. การตัดปฏิกิริยาลูกโซ่</a:t>
            </a:r>
          </a:p>
        </p:txBody>
      </p:sp>
      <p:pic>
        <p:nvPicPr>
          <p:cNvPr id="387080" name="Picture 8" descr="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4114800"/>
            <a:ext cx="1981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1000"/>
                                        <p:tgtEl>
                                          <p:spTgt spid="387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  <p:bldP spid="79876" grpId="0"/>
      <p:bldP spid="79877" grpId="0"/>
      <p:bldP spid="79878" grpId="0"/>
      <p:bldP spid="79879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914400" y="228600"/>
            <a:ext cx="7467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th-TH" sz="3600" b="1" u="sng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การเลือกใช้เครื่องมือในการดับเพลิง</a:t>
            </a: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974725" y="1143000"/>
            <a:ext cx="7707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1.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Class A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ใช้น้ำฉีดเป็นฝอยหรือฉีดพุ่งตรงไปยังฐานของเพลิง</a:t>
            </a: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914400" y="1905000"/>
            <a:ext cx="81057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2.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Class B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ใช้โฟม, ผงเคมี, ฮาลอน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Halon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,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คาร์บอนไดออกไซด์</a:t>
            </a: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990600" y="2697163"/>
            <a:ext cx="63944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3.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Class C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ใช้ฮาลอน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Halon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,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คาร์บอนไดออกไซด์</a:t>
            </a: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990600" y="3459163"/>
            <a:ext cx="7924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latin typeface="Cordia New" pitchFamily="34" charset="-34"/>
                <a:cs typeface="Cordia New" pitchFamily="34" charset="-34"/>
              </a:rPr>
              <a:t>4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.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Class D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: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ใช้ผงเกลือแกง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Sodium Chloride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,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ทรายแห้ง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SiO</a:t>
            </a:r>
            <a:r>
              <a:rPr lang="en-US" sz="3200" b="1" baseline="-25000">
                <a:latin typeface="Cordia New" pitchFamily="34" charset="-34"/>
                <a:cs typeface="Cordia New" pitchFamily="34" charset="-34"/>
              </a:rPr>
              <a:t>2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sp>
        <p:nvSpPr>
          <p:cNvPr id="388103" name="Text Box 7"/>
          <p:cNvSpPr txBox="1">
            <a:spLocks noChangeArrowheads="1"/>
          </p:cNvSpPr>
          <p:nvPr/>
        </p:nvSpPr>
        <p:spPr bwMode="auto">
          <a:xfrm>
            <a:off x="2362200" y="4953000"/>
            <a:ext cx="59753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rPr>
              <a:t>“</a:t>
            </a:r>
            <a:r>
              <a:rPr lang="th-TH" sz="3200" b="1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rPr>
              <a:t>ห้ามใช้น้ำเข้าทำการดับไฟ </a:t>
            </a:r>
            <a:r>
              <a:rPr lang="en-US" sz="3200" b="1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rPr>
              <a:t>Class D</a:t>
            </a:r>
            <a:r>
              <a:rPr lang="th-TH" sz="3200" b="1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rPr>
              <a:t> โดยเด็ดขาด</a:t>
            </a:r>
          </a:p>
          <a:p>
            <a:pPr eaLnBrk="1" hangingPunct="1"/>
            <a:r>
              <a:rPr lang="th-TH" sz="3200" b="1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b="1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rPr>
              <a:t>      </a:t>
            </a:r>
            <a:r>
              <a:rPr lang="th-TH" sz="3200" b="1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rPr>
              <a:t>เพราะอาจเกิดการระเบิดอย่างรุนแรง</a:t>
            </a:r>
            <a:r>
              <a:rPr lang="en-US" sz="3200" b="1">
                <a:solidFill>
                  <a:srgbClr val="FF0000"/>
                </a:solidFill>
                <a:latin typeface="Cordia New" pitchFamily="34" charset="-34"/>
                <a:cs typeface="Cordia New" pitchFamily="34" charset="-34"/>
              </a:rPr>
              <a:t>”</a:t>
            </a:r>
            <a:endParaRPr lang="th-TH" sz="3200" b="1">
              <a:solidFill>
                <a:srgbClr val="FF0000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388104" name="Picture 8" descr="fir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5029200"/>
            <a:ext cx="1246188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5" name="Picture 9" descr="tras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143000"/>
            <a:ext cx="6858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6" name="Picture 10" descr="ga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1905000"/>
            <a:ext cx="6572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7" name="Picture 11" descr="electric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2667000"/>
            <a:ext cx="6858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8" name="Picture 12" descr="http://www.ddfiretech.com/images/knowledge/blue.gif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304800" y="3429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0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80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1000"/>
                                        <p:tgtEl>
                                          <p:spTgt spid="388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1000"/>
                                        <p:tgtEl>
                                          <p:spTgt spid="388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  <p:bldP spid="80900" grpId="0"/>
      <p:bldP spid="80901" grpId="0"/>
      <p:bldP spid="80902" grpId="0"/>
      <p:bldP spid="38810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838200" y="304800"/>
            <a:ext cx="5643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3. สารที่ใช้ในการดับเพลิงประเภทต่าง ๆ</a:t>
            </a:r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1600200" y="838200"/>
            <a:ext cx="2019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latin typeface="Cordia New" pitchFamily="34" charset="-34"/>
                <a:cs typeface="Cordia New" pitchFamily="34" charset="-34"/>
              </a:rPr>
              <a:t>1. น้ำ (</a:t>
            </a:r>
            <a:r>
              <a:rPr lang="en-US" sz="3600" b="1">
                <a:latin typeface="Cordia New" pitchFamily="34" charset="-34"/>
                <a:cs typeface="Cordia New" pitchFamily="34" charset="-34"/>
              </a:rPr>
              <a:t>Water</a:t>
            </a:r>
            <a:r>
              <a:rPr lang="th-TH" sz="36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1981200" y="1447800"/>
            <a:ext cx="718185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หน้าที่หลักในการดับเพลิง</a:t>
            </a:r>
          </a:p>
          <a:p>
            <a:pPr eaLnBrk="1" hangingPunct="1">
              <a:buFontTx/>
              <a:buChar char="-"/>
            </a:pP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ลดอุณหภูมิของเชื้อเพลิงลงให้ต่ำกว่าจุดลุกติดไฟ</a:t>
            </a:r>
          </a:p>
          <a:p>
            <a:pPr eaLnBrk="1" hangingPunct="1">
              <a:buFontTx/>
              <a:buChar char="-"/>
            </a:pP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ปกคลุมผิวเชื้อเพลิงป้องกันมิให้ออกซิเจนเข้าทำปฏิกิริยา</a:t>
            </a:r>
          </a:p>
          <a:p>
            <a:pPr eaLnBrk="1" hangingPunct="1">
              <a:buFontTx/>
              <a:buChar char="-"/>
            </a:pP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ลดความเข้มข้นและส่วนผสมของออกซิเจน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endParaRPr lang="th-TH" sz="32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685800" y="3462338"/>
            <a:ext cx="55641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latin typeface="Cordia New" pitchFamily="34" charset="-34"/>
                <a:cs typeface="Cordia New" pitchFamily="34" charset="-34"/>
              </a:rPr>
              <a:t>2. คาร์บอนไดออกไซด์ (</a:t>
            </a:r>
            <a:r>
              <a:rPr lang="en-US" sz="3600" b="1">
                <a:latin typeface="Cordia New" pitchFamily="34" charset="-34"/>
                <a:cs typeface="Cordia New" pitchFamily="34" charset="-34"/>
              </a:rPr>
              <a:t>Carbon dioxide</a:t>
            </a:r>
            <a:r>
              <a:rPr lang="th-TH" sz="36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1066800" y="4114800"/>
            <a:ext cx="740727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หน้าที่หลักในการดับเพลิง</a:t>
            </a:r>
          </a:p>
          <a:p>
            <a:pPr eaLnBrk="1" hangingPunct="1">
              <a:buFontTx/>
              <a:buChar char="-"/>
            </a:pP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ลดอุณหภูมิของเชื้อเพลิงโดยปฏิกิริยาลูกโซ่ของการแตกตัว</a:t>
            </a:r>
          </a:p>
          <a:p>
            <a:pPr eaLnBrk="1" hangingPunct="1">
              <a:buFontTx/>
              <a:buChar char="-"/>
            </a:pP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เป็นฉากปกคลุมป้องกันออกซิเจนเข้าทำปฏิกิริยา</a:t>
            </a:r>
          </a:p>
          <a:p>
            <a:pPr eaLnBrk="1" hangingPunct="1">
              <a:buFontTx/>
              <a:buChar char="-"/>
            </a:pP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เจือจางส่วนผสมของออกซิเจนในอากาศ</a:t>
            </a:r>
          </a:p>
        </p:txBody>
      </p:sp>
      <p:pic>
        <p:nvPicPr>
          <p:cNvPr id="81927" name="Picture 7" descr="fire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706563"/>
            <a:ext cx="14478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8" name="Picture 8" descr="fir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3800" y="5562600"/>
            <a:ext cx="1066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/>
      <p:bldP spid="81924" grpId="0"/>
      <p:bldP spid="81925" grpId="0"/>
      <p:bldP spid="81926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2895600" y="381000"/>
            <a:ext cx="2019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ข้อดีของ </a:t>
            </a:r>
            <a:r>
              <a:rPr lang="en-US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CO</a:t>
            </a:r>
            <a:r>
              <a:rPr lang="en-US" sz="3600" b="1" baseline="-2500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2</a:t>
            </a:r>
            <a:endParaRPr lang="th-TH" sz="3600" b="1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2857500" y="990600"/>
            <a:ext cx="5219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200" b="1">
                <a:latin typeface="Cordia New" pitchFamily="34" charset="-34"/>
                <a:cs typeface="Cordia New" pitchFamily="34" charset="-34"/>
              </a:rPr>
              <a:t>1.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ใช้ดับไฟที่อยู่ในที่ไม่มีอากาศถ่ายเทได้ดี</a:t>
            </a: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2895600" y="1447800"/>
            <a:ext cx="23606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2. ไม่เป็นสื่อไฟฟ้า</a:t>
            </a:r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2895600" y="1981200"/>
            <a:ext cx="4176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3. อุปกรณ์ที่ถูก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CO</a:t>
            </a:r>
            <a:r>
              <a:rPr lang="en-US" sz="3200" b="1" baseline="-25000">
                <a:latin typeface="Cordia New" pitchFamily="34" charset="-34"/>
                <a:cs typeface="Cordia New" pitchFamily="34" charset="-34"/>
              </a:rPr>
              <a:t>2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ไม่มีเสียหาย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2895600" y="2590800"/>
            <a:ext cx="41830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4. เหมาะสำหรับดับอุปกรณ์ไฟฟ้า</a:t>
            </a: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725488" y="2940050"/>
            <a:ext cx="23225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ข้อเสียของ </a:t>
            </a:r>
            <a:r>
              <a:rPr lang="en-US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CO</a:t>
            </a:r>
            <a:r>
              <a:rPr lang="en-US" sz="3600" b="1" baseline="-25000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2</a:t>
            </a:r>
            <a:endParaRPr lang="th-TH" sz="3600" b="1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2952" name="Text Box 8"/>
          <p:cNvSpPr txBox="1">
            <a:spLocks noChangeArrowheads="1"/>
          </p:cNvSpPr>
          <p:nvPr/>
        </p:nvSpPr>
        <p:spPr bwMode="auto">
          <a:xfrm>
            <a:off x="685800" y="3505200"/>
            <a:ext cx="5410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1. ทำให้ขาดอากาศหายใจ</a:t>
            </a:r>
          </a:p>
        </p:txBody>
      </p:sp>
      <p:sp>
        <p:nvSpPr>
          <p:cNvPr id="82953" name="Text Box 9"/>
          <p:cNvSpPr txBox="1">
            <a:spLocks noChangeArrowheads="1"/>
          </p:cNvSpPr>
          <p:nvPr/>
        </p:nvSpPr>
        <p:spPr bwMode="auto">
          <a:xfrm>
            <a:off x="685800" y="4038600"/>
            <a:ext cx="53705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2. ถูกผิวหนังอาจทำให้ไหม้ เพราะความเย็น</a:t>
            </a:r>
          </a:p>
        </p:txBody>
      </p:sp>
      <p:sp>
        <p:nvSpPr>
          <p:cNvPr id="82954" name="Text Box 10"/>
          <p:cNvSpPr txBox="1">
            <a:spLocks noChangeArrowheads="1"/>
          </p:cNvSpPr>
          <p:nvPr/>
        </p:nvSpPr>
        <p:spPr bwMode="auto">
          <a:xfrm>
            <a:off x="685800" y="4648200"/>
            <a:ext cx="5353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3. ใช้ดับไฟที่มีอากาศถ่ายเท (หรือมีลมแรง)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    ไม่ค่อยได้ผล</a:t>
            </a:r>
          </a:p>
        </p:txBody>
      </p:sp>
      <p:pic>
        <p:nvPicPr>
          <p:cNvPr id="390155" name="Picture 11" descr="fire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4267200"/>
            <a:ext cx="15176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0156" name="Picture 12" descr="0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12954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0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0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0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90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90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90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80"/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80"/>
                                        <p:tgtEl>
                                          <p:spTgt spid="829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80"/>
                                        <p:tgtEl>
                                          <p:spTgt spid="829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2" dur="8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3" dur="8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8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9" dur="8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0" dur="8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8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  <p:bldP spid="82947" grpId="0"/>
      <p:bldP spid="82948" grpId="0"/>
      <p:bldP spid="82949" grpId="0"/>
      <p:bldP spid="82950" grpId="0"/>
      <p:bldP spid="82951" grpId="0"/>
      <p:bldP spid="82952" grpId="0"/>
      <p:bldP spid="82953" grpId="0"/>
      <p:bldP spid="82954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 Box 2"/>
          <p:cNvSpPr txBox="1">
            <a:spLocks noChangeArrowheads="1"/>
          </p:cNvSpPr>
          <p:nvPr/>
        </p:nvSpPr>
        <p:spPr bwMode="auto">
          <a:xfrm>
            <a:off x="762000" y="228600"/>
            <a:ext cx="6362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3. สารที่ใช้ในการดับเพลิงประเภทต่าง ๆ (ต่อ)</a:t>
            </a: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1139825" y="958850"/>
            <a:ext cx="33559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latin typeface="Cordia New" pitchFamily="34" charset="-34"/>
                <a:cs typeface="Cordia New" pitchFamily="34" charset="-34"/>
              </a:rPr>
              <a:t>3. ไนโตรเจน (</a:t>
            </a:r>
            <a:r>
              <a:rPr lang="en-US" sz="3600" b="1">
                <a:latin typeface="Cordia New" pitchFamily="34" charset="-34"/>
                <a:cs typeface="Cordia New" pitchFamily="34" charset="-34"/>
              </a:rPr>
              <a:t>Nitrogen</a:t>
            </a:r>
            <a:r>
              <a:rPr lang="th-TH" sz="36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152400" y="1524000"/>
            <a:ext cx="8986838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	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ใช้ดับเพลิงๆได้ทั้ง 4 ประเภท โดยการเจือจางออกซิเจนใน</a:t>
            </a:r>
            <a:endParaRPr lang="en-US" sz="3200" b="1">
              <a:latin typeface="Cordia New" pitchFamily="34" charset="-34"/>
              <a:cs typeface="Cordia New" pitchFamily="34" charset="-34"/>
            </a:endParaRP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อากาศ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ข้อควรระวังคือ ที่อุณหภูมิสูง ๆ ไนโตรเจนอาจรวมตัวกับคาร์บอน</a:t>
            </a:r>
            <a:endParaRPr lang="en-US" sz="3200" b="1">
              <a:latin typeface="Cordia New" pitchFamily="34" charset="-34"/>
              <a:cs typeface="Cordia New" pitchFamily="34" charset="-34"/>
            </a:endParaRP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กลายเป็นแก็สไซยาโนเจน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CN</a:t>
            </a:r>
            <a:r>
              <a:rPr lang="th-TH" sz="3200" b="1" baseline="-25000">
                <a:latin typeface="Cordia New" pitchFamily="34" charset="-34"/>
                <a:cs typeface="Cordia New" pitchFamily="34" charset="-34"/>
              </a:rPr>
              <a:t>2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 หรือรวมตัวกับออกซิเจนกลายเป็น</a:t>
            </a:r>
            <a:endParaRPr lang="en-US" sz="3200" b="1">
              <a:latin typeface="Cordia New" pitchFamily="34" charset="-34"/>
              <a:cs typeface="Cordia New" pitchFamily="34" charset="-34"/>
            </a:endParaRP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แก็สไนโตรเจนเปอร์ออกไซด์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ซึ่งแก็ส 2 ชนิดนี้เป็นพิษอย่างร้ายแรง</a:t>
            </a: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1131888" y="3778250"/>
            <a:ext cx="6305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latin typeface="Cordia New" pitchFamily="34" charset="-34"/>
                <a:cs typeface="Cordia New" pitchFamily="34" charset="-34"/>
              </a:rPr>
              <a:t>4. ฮาลอน (</a:t>
            </a:r>
            <a:r>
              <a:rPr lang="en-US" sz="3600" b="1">
                <a:latin typeface="Cordia New" pitchFamily="34" charset="-34"/>
                <a:cs typeface="Cordia New" pitchFamily="34" charset="-34"/>
              </a:rPr>
              <a:t>Halon, Halogenated Hydrocarbon)</a:t>
            </a:r>
            <a:endParaRPr lang="th-TH" sz="36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304800" y="4343400"/>
            <a:ext cx="77279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	ทำหน้าที่ในการขัดขวางปฏิกิริยาลูกโซ่ของการสันดาป 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ไม่เป็นสื่อไฟฟ้า, ไม่เป็นพิษแก่มนุษย์, ไม่ทำให้เกิดความสกปรก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/>
      <p:bldP spid="83972" grpId="0"/>
      <p:bldP spid="83973" grpId="0"/>
      <p:bldP spid="83974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3048000" y="196850"/>
            <a:ext cx="21859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latin typeface="Cordia New" pitchFamily="34" charset="-34"/>
                <a:cs typeface="Cordia New" pitchFamily="34" charset="-34"/>
              </a:rPr>
              <a:t>5. โฟม (</a:t>
            </a:r>
            <a:r>
              <a:rPr lang="en-US" sz="3600" b="1">
                <a:latin typeface="Cordia New" pitchFamily="34" charset="-34"/>
                <a:cs typeface="Cordia New" pitchFamily="34" charset="-34"/>
              </a:rPr>
              <a:t>Foam</a:t>
            </a:r>
            <a:r>
              <a:rPr lang="th-TH" sz="36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3414713" y="685800"/>
            <a:ext cx="5588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หน้าที่ในการดับเพลิง</a:t>
            </a:r>
          </a:p>
          <a:p>
            <a:pPr eaLnBrk="1" hangingPunct="1">
              <a:buFontTx/>
              <a:buChar char="-"/>
            </a:pPr>
            <a:r>
              <a:rPr lang="th-TH" sz="3200" b="1">
                <a:latin typeface="Cordia New" pitchFamily="34" charset="-34"/>
                <a:cs typeface="Cordia New" pitchFamily="34" charset="-34"/>
              </a:rPr>
              <a:t> ลดอุณหภูมิของเชื้อเพลิง</a:t>
            </a:r>
          </a:p>
          <a:p>
            <a:pPr eaLnBrk="1" hangingPunct="1">
              <a:buFontTx/>
              <a:buChar char="-"/>
            </a:pPr>
            <a:r>
              <a:rPr lang="th-TH" sz="3200" b="1">
                <a:latin typeface="Cordia New" pitchFamily="34" charset="-34"/>
                <a:cs typeface="Cordia New" pitchFamily="34" charset="-34"/>
              </a:rPr>
              <a:t> ปิดกั้นออกซิเจนมิให้เข้าทำปฏิกิริยาสันดาป</a:t>
            </a:r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1143000" y="2319338"/>
            <a:ext cx="4648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latin typeface="Cordia New" pitchFamily="34" charset="-34"/>
                <a:cs typeface="Cordia New" pitchFamily="34" charset="-34"/>
              </a:rPr>
              <a:t>6. ของแข็งในการดับเพลิง (</a:t>
            </a:r>
            <a:r>
              <a:rPr lang="en-US" sz="3600" b="1">
                <a:latin typeface="Cordia New" pitchFamily="34" charset="-34"/>
                <a:cs typeface="Cordia New" pitchFamily="34" charset="-34"/>
              </a:rPr>
              <a:t>Solid</a:t>
            </a:r>
            <a:r>
              <a:rPr lang="th-TH" sz="36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762000" y="2819400"/>
            <a:ext cx="83867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        ทรายและเศษผงโลหะต่าง ๆ ซึ่งจะกั้นผิวหน้าของสารเชื้อเพลิง 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และลดอุณหภูมิลงบ้างบางส่วน</a:t>
            </a:r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1143000" y="4083050"/>
            <a:ext cx="3267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latin typeface="Cordia New" pitchFamily="34" charset="-34"/>
                <a:cs typeface="Cordia New" pitchFamily="34" charset="-34"/>
              </a:rPr>
              <a:t>7. น้ำเบา (</a:t>
            </a:r>
            <a:r>
              <a:rPr lang="en-US" sz="3600" b="1">
                <a:latin typeface="Cordia New" pitchFamily="34" charset="-34"/>
                <a:cs typeface="Cordia New" pitchFamily="34" charset="-34"/>
              </a:rPr>
              <a:t>Light Water)</a:t>
            </a:r>
            <a:endParaRPr lang="th-TH" sz="36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685800" y="4648200"/>
            <a:ext cx="835183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         จะเกิดฟองขึ้นปกคลุมผิวที่เกิดการลุกไหม้ ใช้ดับเพลิงประเภท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น้ำมันเชื้อเพลิง และเครื่องยนต์เป็นอย่างดี</a:t>
            </a:r>
          </a:p>
        </p:txBody>
      </p:sp>
      <p:pic>
        <p:nvPicPr>
          <p:cNvPr id="392200" name="Picture 8" descr="fire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457200"/>
            <a:ext cx="2819400" cy="180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392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1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5" grpId="0"/>
      <p:bldP spid="84996" grpId="0"/>
      <p:bldP spid="84997" grpId="0"/>
      <p:bldP spid="84998" grpId="0"/>
      <p:bldP spid="84999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3540125" y="125413"/>
            <a:ext cx="24336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ประเภทของโฟม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2700338" y="914400"/>
            <a:ext cx="53768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eaLnBrk="1" hangingPunct="1">
              <a:buFontTx/>
              <a:buAutoNum type="arabicPeriod"/>
            </a:pPr>
            <a:r>
              <a:rPr lang="th-TH" sz="3200" b="1">
                <a:latin typeface="Cordia New" pitchFamily="34" charset="-34"/>
                <a:cs typeface="Cordia New" pitchFamily="34" charset="-34"/>
              </a:rPr>
              <a:t>ประเภทขยายตัวต่ำ      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      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1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: 20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th-TH" sz="3200" b="1">
                <a:latin typeface="Cordia New" pitchFamily="34" charset="-34"/>
                <a:cs typeface="Cordia New" pitchFamily="34" charset="-34"/>
              </a:rPr>
              <a:t>ประเภทขยายตัวปานกลาง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  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1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: 200</a:t>
            </a:r>
          </a:p>
          <a:p>
            <a:pPr marL="533400" indent="-533400" eaLnBrk="1" hangingPunct="1">
              <a:buFontTx/>
              <a:buAutoNum type="arabicPeriod"/>
            </a:pPr>
            <a:r>
              <a:rPr lang="th-TH" sz="3200" b="1">
                <a:latin typeface="Cordia New" pitchFamily="34" charset="-34"/>
                <a:cs typeface="Cordia New" pitchFamily="34" charset="-34"/>
              </a:rPr>
              <a:t>ประเภทขายาตัวสูง   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       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1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: 2000</a:t>
            </a:r>
            <a:endParaRPr lang="th-TH" sz="3200" b="1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822325" y="2963863"/>
            <a:ext cx="71278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33400" indent="-533400" eaLnBrk="1" hangingPunct="1">
              <a:buFontTx/>
              <a:buAutoNum type="arabicPeriod"/>
            </a:pPr>
            <a:r>
              <a:rPr lang="th-TH" sz="3200" b="1">
                <a:latin typeface="Cordia New" pitchFamily="34" charset="-34"/>
                <a:cs typeface="Cordia New" pitchFamily="34" charset="-34"/>
              </a:rPr>
              <a:t>โปรตีนโฟม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Foam Protein Foam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</a:t>
            </a:r>
            <a:endParaRPr lang="en-US" sz="3200" b="1">
              <a:latin typeface="Cordia New" pitchFamily="34" charset="-34"/>
              <a:cs typeface="Cordia New" pitchFamily="34" charset="-34"/>
            </a:endParaRPr>
          </a:p>
          <a:p>
            <a:pPr marL="533400" indent="-533400" eaLnBrk="1" hangingPunct="1">
              <a:buFontTx/>
              <a:buAutoNum type="arabicPeriod"/>
            </a:pPr>
            <a:r>
              <a:rPr lang="th-TH" sz="3200" b="1">
                <a:latin typeface="Cordia New" pitchFamily="34" charset="-34"/>
                <a:cs typeface="Cordia New" pitchFamily="34" charset="-34"/>
              </a:rPr>
              <a:t>โฟม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AFFF (Film Forming Fluoroprotein Foam Agent)</a:t>
            </a:r>
            <a:endParaRPr lang="th-TH" sz="3200" b="1">
              <a:latin typeface="Cordia New" pitchFamily="34" charset="-34"/>
              <a:cs typeface="Cordia New" pitchFamily="34" charset="-34"/>
            </a:endParaRPr>
          </a:p>
          <a:p>
            <a:pPr marL="533400" indent="-533400" eaLnBrk="1" hangingPunct="1">
              <a:buFontTx/>
              <a:buAutoNum type="arabicPeriod"/>
            </a:pPr>
            <a:r>
              <a:rPr lang="th-TH" sz="3200" b="1">
                <a:latin typeface="Cordia New" pitchFamily="34" charset="-34"/>
                <a:cs typeface="Cordia New" pitchFamily="34" charset="-34"/>
              </a:rPr>
              <a:t>โฟมต้านแอลกอฮอล์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Alcohol Type Foaming Agents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pic>
        <p:nvPicPr>
          <p:cNvPr id="82949" name="Picture 5" descr="fire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8" y="5695950"/>
            <a:ext cx="8763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0" name="Picture 6" descr="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685800"/>
            <a:ext cx="1676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1965325" y="323850"/>
            <a:ext cx="184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n-US" sz="3200">
              <a:latin typeface="Times New Roman" pitchFamily="18" charset="0"/>
            </a:endParaRP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2103438" y="104775"/>
            <a:ext cx="50577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โฟม (</a:t>
            </a:r>
            <a:r>
              <a:rPr lang="en-US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FOAM</a:t>
            </a:r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)</a:t>
            </a:r>
            <a:r>
              <a:rPr lang="en-US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ใช้ดับไฟประเภท </a:t>
            </a:r>
            <a:r>
              <a:rPr lang="en-US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A B </a:t>
            </a:r>
          </a:p>
          <a:p>
            <a:pPr eaLnBrk="1" hangingPunct="1"/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  ที่เหมาะสม คือ ดับไฟประเภท </a:t>
            </a:r>
            <a:r>
              <a:rPr lang="en-US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B</a:t>
            </a:r>
            <a:endParaRPr lang="th-TH" sz="3600" b="1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533400" y="1524000"/>
            <a:ext cx="55864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solidFill>
                  <a:srgbClr val="0000FF"/>
                </a:solidFill>
                <a:latin typeface="Cordia New" pitchFamily="34" charset="-34"/>
                <a:cs typeface="Cordia New" pitchFamily="34" charset="-34"/>
              </a:rPr>
              <a:t>ข้อดีของ โฟม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ใช้ดับไฟที่เป็นของเหลว (ไม่มีแรงดัน) ได้ผลดี</a:t>
            </a: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457200" y="3059113"/>
            <a:ext cx="82470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solidFill>
                  <a:srgbClr val="FF3300"/>
                </a:solidFill>
                <a:latin typeface="Cordia New" pitchFamily="34" charset="-34"/>
                <a:cs typeface="Cordia New" pitchFamily="34" charset="-34"/>
              </a:rPr>
              <a:t>ข้อเสียของ โฟม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กลิ่นเหม็น, อุปกรณ์ที่ถูกโฟม เปรอะเปื้อน และ ใช้ดับไฟที่เชื้อเพลิง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มีแรงดันไม่มีผล</a:t>
            </a:r>
          </a:p>
        </p:txBody>
      </p:sp>
      <p:pic>
        <p:nvPicPr>
          <p:cNvPr id="83974" name="Picture 6" descr="fire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8" y="5695950"/>
            <a:ext cx="8763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4247" name="Picture 7" descr="ca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1905000"/>
            <a:ext cx="2514600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70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70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94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94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70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70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70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7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7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70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898525" y="261938"/>
            <a:ext cx="3752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4. </a:t>
            </a:r>
            <a:r>
              <a:rPr lang="th-TH" sz="3600" b="1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วิธีการใช้เครื่องดับเพลิง</a:t>
            </a: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239838" y="914400"/>
            <a:ext cx="37195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4.1 เครื่องดับเพลิงแบบมือถือ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838200" y="1524000"/>
            <a:ext cx="49006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1. ชนิดบรรจุผงเคมีแห้ง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Dry Chemical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609600" y="2133600"/>
            <a:ext cx="83581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      สำหรับฉีดดับเพลิงประเภท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A, B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และ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ภายในบรรจุผงเคมีแห้ง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และไนโตรเจน ควรมีการตรวจสอบสภาพทุก ๆ 6 เดือน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919163" y="3352800"/>
            <a:ext cx="48799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2. ชนิดบรรจุคาร์บอนไดออกไซด์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CO</a:t>
            </a:r>
            <a:r>
              <a:rPr lang="en-US" sz="3200" b="1" baseline="-25000">
                <a:latin typeface="Cordia New" pitchFamily="34" charset="-34"/>
                <a:cs typeface="Cordia New" pitchFamily="34" charset="-34"/>
              </a:rPr>
              <a:t>2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533400" y="3962400"/>
            <a:ext cx="86709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        สำหรับดับเพลิงประเภท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B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และ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C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ภายในบรรจุก๊าซให้มีความดัน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 1,200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PSI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ควรมีการตรวจสอบสภาพทุก ๆ 6 เดือน 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 โดยวิธีชั่งน้ำหนักแล้วบันทึกข้อมูลเก็บไว้</a:t>
            </a:r>
          </a:p>
        </p:txBody>
      </p:sp>
      <p:pic>
        <p:nvPicPr>
          <p:cNvPr id="88072" name="Picture 8" descr="fi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40563" y="441325"/>
            <a:ext cx="1112837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3" name="Picture 9" descr="0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898525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4" name="Picture 10" descr="fire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15200" y="4419600"/>
            <a:ext cx="15176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75" name="Picture 11" descr="0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5257800"/>
            <a:ext cx="1006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8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8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8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8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8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8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/>
      <p:bldP spid="88068" grpId="0"/>
      <p:bldP spid="88069" grpId="0"/>
      <p:bldP spid="88070" grpId="0"/>
      <p:bldP spid="88071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 descr="drycheme"/>
          <p:cNvSpPr>
            <a:spLocks noChangeArrowheads="1"/>
          </p:cNvSpPr>
          <p:nvPr/>
        </p:nvSpPr>
        <p:spPr bwMode="auto">
          <a:xfrm>
            <a:off x="304800" y="0"/>
            <a:ext cx="57912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857250" y="285750"/>
            <a:ext cx="5181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 eaLnBrk="1" hangingPunct="1"/>
            <a:r>
              <a:rPr lang="en-US" sz="4400" b="1" i="1" u="sng">
                <a:solidFill>
                  <a:srgbClr val="000000"/>
                </a:solidFill>
                <a:cs typeface="Arial" pitchFamily="34" charset="0"/>
              </a:rPr>
              <a:t>DRY  CHEMICAL</a:t>
            </a:r>
          </a:p>
        </p:txBody>
      </p:sp>
      <p:pic>
        <p:nvPicPr>
          <p:cNvPr id="86020" name="Picture 4" descr="Fire_Extinguisher_Pressure_Gau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6763" y="2290763"/>
            <a:ext cx="3424237" cy="342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 descr="ถังดับเพลิง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 descr="co2"/>
          <p:cNvSpPr>
            <a:spLocks noChangeArrowheads="1"/>
          </p:cNvSpPr>
          <p:nvPr/>
        </p:nvSpPr>
        <p:spPr bwMode="auto">
          <a:xfrm>
            <a:off x="1143000" y="228600"/>
            <a:ext cx="6705600" cy="6400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285875" y="357188"/>
            <a:ext cx="2286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 eaLnBrk="1" hangingPunct="1"/>
            <a:r>
              <a:rPr lang="en-US" sz="4400" b="1" i="1" u="sng">
                <a:solidFill>
                  <a:srgbClr val="000000"/>
                </a:solidFill>
                <a:cs typeface="Arial" pitchFamily="34" charset="0"/>
              </a:rPr>
              <a:t>CO</a:t>
            </a:r>
            <a:r>
              <a:rPr lang="en-US" sz="4400" b="1" i="1" u="sng" baseline="-25000">
                <a:solidFill>
                  <a:srgbClr val="000000"/>
                </a:solidFill>
                <a:cs typeface="Arial" pitchFamily="34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 descr="halon"/>
          <p:cNvSpPr>
            <a:spLocks noChangeArrowheads="1"/>
          </p:cNvSpPr>
          <p:nvPr/>
        </p:nvSpPr>
        <p:spPr bwMode="auto">
          <a:xfrm>
            <a:off x="1600200" y="228600"/>
            <a:ext cx="5791200" cy="6400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228600" y="381000"/>
            <a:ext cx="2667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 eaLnBrk="1" hangingPunct="1"/>
            <a:r>
              <a:rPr lang="en-US" sz="4400" b="1" i="1" u="sng">
                <a:solidFill>
                  <a:srgbClr val="000000"/>
                </a:solidFill>
                <a:cs typeface="Arial" pitchFamily="34" charset="0"/>
              </a:rPr>
              <a:t>HALON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 descr="haloton"/>
          <p:cNvSpPr>
            <a:spLocks noChangeArrowheads="1"/>
          </p:cNvSpPr>
          <p:nvPr/>
        </p:nvSpPr>
        <p:spPr bwMode="auto">
          <a:xfrm>
            <a:off x="2209800" y="381000"/>
            <a:ext cx="5791200" cy="6400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500063" y="714375"/>
            <a:ext cx="312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>
            <a:spAutoFit/>
          </a:bodyPr>
          <a:lstStyle/>
          <a:p>
            <a:pPr eaLnBrk="1" hangingPunct="1"/>
            <a:r>
              <a:rPr lang="en-US" sz="4400" b="1" i="1" u="sng">
                <a:solidFill>
                  <a:srgbClr val="000000"/>
                </a:solidFill>
                <a:cs typeface="Arial" pitchFamily="34" charset="0"/>
              </a:rPr>
              <a:t>HALOTON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2"/>
          <p:cNvSpPr txBox="1">
            <a:spLocks noChangeArrowheads="1"/>
          </p:cNvSpPr>
          <p:nvPr/>
        </p:nvSpPr>
        <p:spPr bwMode="auto">
          <a:xfrm>
            <a:off x="3152775" y="152400"/>
            <a:ext cx="34004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600" b="1" u="sng">
                <a:solidFill>
                  <a:srgbClr val="000099"/>
                </a:solidFill>
                <a:latin typeface="Cordia New" pitchFamily="34" charset="-34"/>
                <a:cs typeface="Cordia New" pitchFamily="34" charset="-34"/>
              </a:rPr>
              <a:t>วิธีการใช้เครื่องดับเพลิง</a:t>
            </a:r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1860550" y="990600"/>
            <a:ext cx="69786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1. ถือถังดับเพลิงด้วยมือที่ไม่ถนัด ระดับเอวหรือเหนือเข่า</a:t>
            </a: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1468438" y="1676400"/>
            <a:ext cx="74469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2. ดึงสลักออกด้วยมือที่ไม่ถนัดพร้อมทั้งจับสายด้วยมือที่ถนัด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    ตรงปลายสาย</a:t>
            </a:r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1119188" y="2697163"/>
            <a:ext cx="76438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3. เข้าดับไฟด้านเหนือลมห่างจากไฟประมาณ 2-4 เมตร</a:t>
            </a:r>
          </a:p>
        </p:txBody>
      </p:sp>
      <p:pic>
        <p:nvPicPr>
          <p:cNvPr id="89094" name="Picture 6" descr="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6367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3" name="Picture 7" descr="fire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8" y="5695950"/>
            <a:ext cx="8763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738188" y="3429000"/>
            <a:ext cx="76438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4. บีบวาล์วด้วยมือที่หิ้วถัง ฉีดไปที่ฐานของไฟส่ายไปมาให้ต่อ   </a:t>
            </a:r>
          </a:p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    เนื่องจนไฟดับ</a:t>
            </a:r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128588" y="4525963"/>
            <a:ext cx="76438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5. เมื่อไฟดับแล้วให้เดินถอยหลังออกมา ก่อนหมุนตัวกลับ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9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  <p:bldP spid="89092" grpId="0"/>
      <p:bldP spid="89093" grpId="0"/>
      <p:bldP spid="89096" grpId="0"/>
      <p:bldP spid="89097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762000" y="392113"/>
            <a:ext cx="53038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4.2 สายฉีดน้ำดับเพลิงชนิดธรรมดา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Hose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381000" y="990600"/>
            <a:ext cx="8763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	ขนาดเส้นผ่านศูนย์กลาง 1 </a:t>
            </a:r>
            <a:r>
              <a:rPr lang="en-US" sz="3200" b="1" baseline="30000">
                <a:latin typeface="Cordia New" pitchFamily="34" charset="-34"/>
                <a:cs typeface="Cordia New" pitchFamily="34" charset="-34"/>
              </a:rPr>
              <a:t>½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นิ้ว และ 2 </a:t>
            </a:r>
            <a:r>
              <a:rPr lang="en-US" sz="3200" b="1" baseline="30000">
                <a:latin typeface="Cordia New" pitchFamily="34" charset="-34"/>
                <a:cs typeface="Cordia New" pitchFamily="34" charset="-34"/>
              </a:rPr>
              <a:t>½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นิ้ว  ทำด้วยผ้าใบหรือใยสังเคราะห์มีความยาว 20 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–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 30 เมตร การใช้งานต้องลากสายก่อนน้ำจึงจะไหลออกมาได้</a:t>
            </a:r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838200" y="2487613"/>
            <a:ext cx="3816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4.3 หัวฉีดน้ำดับเพลิงมี 2 แบบ</a:t>
            </a:r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1847850" y="3048000"/>
            <a:ext cx="5848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1. ชนิดฉีดน้ำดับเพลิงเป็นลำตรง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Strength line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</a:t>
            </a: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549275" y="3702050"/>
            <a:ext cx="84391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Cordia New" pitchFamily="34" charset="-34"/>
                <a:cs typeface="Cordia New" pitchFamily="34" charset="-34"/>
              </a:rPr>
              <a:t>               เป็นหัวฉีดน้ำที่ปรับไม่ได้ น้ำที่ออกมาจะเป็นลำเหมาะฉีดน้ำดับเพลิง</a:t>
            </a:r>
          </a:p>
          <a:p>
            <a:pPr eaLnBrk="1" hangingPunct="1"/>
            <a:r>
              <a:rPr lang="th-TH" b="1">
                <a:latin typeface="Cordia New" pitchFamily="34" charset="-34"/>
                <a:cs typeface="Cordia New" pitchFamily="34" charset="-34"/>
              </a:rPr>
              <a:t>               ในระยะไกล ๆ</a:t>
            </a: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1890713" y="4678363"/>
            <a:ext cx="4662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sz="3200" b="1">
                <a:latin typeface="Cordia New" pitchFamily="34" charset="-34"/>
                <a:cs typeface="Cordia New" pitchFamily="34" charset="-34"/>
              </a:rPr>
              <a:t>2.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 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ชนิดฉีดน้ำดับเพลิงเป็นฝอย (</a:t>
            </a:r>
            <a:r>
              <a:rPr lang="en-US" sz="3200" b="1">
                <a:latin typeface="Cordia New" pitchFamily="34" charset="-34"/>
                <a:cs typeface="Cordia New" pitchFamily="34" charset="-34"/>
              </a:rPr>
              <a:t>Fog</a:t>
            </a:r>
            <a:r>
              <a:rPr lang="th-TH" sz="3200" b="1">
                <a:latin typeface="Cordia New" pitchFamily="34" charset="-34"/>
                <a:cs typeface="Cordia New" pitchFamily="34" charset="-34"/>
              </a:rPr>
              <a:t>) </a:t>
            </a:r>
          </a:p>
        </p:txBody>
      </p:sp>
      <p:sp>
        <p:nvSpPr>
          <p:cNvPr id="90120" name="Text Box 8"/>
          <p:cNvSpPr txBox="1">
            <a:spLocks noChangeArrowheads="1"/>
          </p:cNvSpPr>
          <p:nvPr/>
        </p:nvSpPr>
        <p:spPr bwMode="auto">
          <a:xfrm>
            <a:off x="687388" y="5302250"/>
            <a:ext cx="83486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h-TH" b="1">
                <a:latin typeface="Cordia New" pitchFamily="34" charset="-34"/>
                <a:cs typeface="Cordia New" pitchFamily="34" charset="-34"/>
              </a:rPr>
              <a:t>	เป็นหัวฉีดที่สามารถปรับน้ำให้เป็นลำหรือฝอย เพื่อใช้ในการหล่อเย็น </a:t>
            </a:r>
          </a:p>
          <a:p>
            <a:pPr eaLnBrk="1" hangingPunct="1"/>
            <a:r>
              <a:rPr lang="th-TH" b="1">
                <a:latin typeface="Cordia New" pitchFamily="34" charset="-34"/>
                <a:cs typeface="Cordia New" pitchFamily="34" charset="-34"/>
              </a:rPr>
              <a:t>            และกันรังสีความร้อน, เปลวไฟ</a:t>
            </a:r>
          </a:p>
        </p:txBody>
      </p:sp>
      <p:pic>
        <p:nvPicPr>
          <p:cNvPr id="90121" name="Picture 9" descr="fire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1905000"/>
            <a:ext cx="2895600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70" name="Rectangle 10"/>
          <p:cNvSpPr>
            <a:spLocks noChangeArrowheads="1"/>
          </p:cNvSpPr>
          <p:nvPr/>
        </p:nvSpPr>
        <p:spPr bwMode="auto">
          <a:xfrm>
            <a:off x="3810000" y="26241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90123" name="Picture 11" descr="http://www.thaifire.com/Topics/Equipment/nozzle_05.gif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355600" y="4648200"/>
            <a:ext cx="10922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72" name="Rectangle 12"/>
          <p:cNvSpPr>
            <a:spLocks noChangeArrowheads="1"/>
          </p:cNvSpPr>
          <p:nvPr/>
        </p:nvSpPr>
        <p:spPr bwMode="auto">
          <a:xfrm>
            <a:off x="4110038" y="2476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90125" name="Picture 13" descr="http://www.thaifire.com/Topics/Equipment/nozzle_0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" y="2971800"/>
            <a:ext cx="7810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0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0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0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0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0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0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0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0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0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0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0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0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0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0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0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0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  <p:bldP spid="90115" grpId="0"/>
      <p:bldP spid="90118" grpId="0"/>
      <p:bldP spid="90120" grpId="0"/>
    </p:bld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6248</TotalTime>
  <Words>3618</Words>
  <Application>Microsoft PowerPoint</Application>
  <PresentationFormat>นำเสนอทางหน้าจอ (4:3)</PresentationFormat>
  <Paragraphs>579</Paragraphs>
  <Slides>89</Slides>
  <Notes>7</Notes>
  <HiddenSlides>0</HiddenSlides>
  <MMClips>0</MMClips>
  <ScaleCrop>false</ScaleCrop>
  <HeadingPairs>
    <vt:vector size="8" baseType="variant">
      <vt:variant>
        <vt:lpstr>แบบอักษรที่ถูกใช้</vt:lpstr>
      </vt:variant>
      <vt:variant>
        <vt:i4>18</vt:i4>
      </vt:variant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89</vt:i4>
      </vt:variant>
    </vt:vector>
  </HeadingPairs>
  <TitlesOfParts>
    <vt:vector size="109" baseType="lpstr">
      <vt:lpstr>Arial</vt:lpstr>
      <vt:lpstr>Angsana New</vt:lpstr>
      <vt:lpstr>Calibri</vt:lpstr>
      <vt:lpstr>Cordia New</vt:lpstr>
      <vt:lpstr>Tahoma</vt:lpstr>
      <vt:lpstr>Comic Sans MS</vt:lpstr>
      <vt:lpstr>Times New Roman</vt:lpstr>
      <vt:lpstr>PSL Olarn</vt:lpstr>
      <vt:lpstr>DSN PreeCha</vt:lpstr>
      <vt:lpstr>PSL ThaiAntique</vt:lpstr>
      <vt:lpstr>AngsanaUPC</vt:lpstr>
      <vt:lpstr>PSL Mittrapab</vt:lpstr>
      <vt:lpstr>PSL Omyim</vt:lpstr>
      <vt:lpstr>Monotype Corsiva</vt:lpstr>
      <vt:lpstr>KodchiangUPC</vt:lpstr>
      <vt:lpstr>JasmineUPC</vt:lpstr>
      <vt:lpstr>LilyUPC</vt:lpstr>
      <vt:lpstr>Arial Narrow</vt:lpstr>
      <vt:lpstr>ชุดรูปแบบของ Office</vt:lpstr>
      <vt:lpstr>Microsoft Clip Gallery</vt:lpstr>
      <vt:lpstr>บริษัท ............... จำกัด การฝึกอบรมเรื่อง ความปลอดภัยในการทำงานขั้นพื้นฐาน</vt:lpstr>
      <vt:lpstr>ความรู้ทั่วไปเกี่ยวกับความปลอดภัยในการทำงาน</vt:lpstr>
      <vt:lpstr>ความรู้ทั่วไปเกี่ยวกับความปลอดภัยในการทำงาน(ต่อ)</vt:lpstr>
      <vt:lpstr>2. ขอบเขตของความปลอดภัยในการทำงาน(ต่อ)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ลองช่วยกันคิด?</vt:lpstr>
      <vt:lpstr>อุบัติเหตุจากการทำงาน</vt:lpstr>
      <vt:lpstr>สาเหตุพื้นฐานที่ทำให้เกิดอุบัติเหตุ</vt:lpstr>
      <vt:lpstr>สาเหตุพื้นฐานที่ทำให้เกิดอุบัติเหตุ</vt:lpstr>
      <vt:lpstr>ภาพนิ่ง 14</vt:lpstr>
      <vt:lpstr>ภาพนิ่ง 15</vt:lpstr>
      <vt:lpstr>การค้นหาสาเหตุการประสบอันตราย</vt:lpstr>
      <vt:lpstr>การใช้อุปกรณ์ป้องกันภัยส่วนบุคคล (Personal Protective Equipment)</vt:lpstr>
      <vt:lpstr>   การใช้อุปกรณ์ป้องกันภัยส่วนบุคคล    (Personal Protective Equipment)</vt:lpstr>
      <vt:lpstr>(Personal Protective Equipment)</vt:lpstr>
      <vt:lpstr>Head Protection</vt:lpstr>
      <vt:lpstr>Head Protection</vt:lpstr>
      <vt:lpstr>ประเภทของหมวกนิรภัย</vt:lpstr>
      <vt:lpstr>ประเภทของหมวกนิรภัย </vt:lpstr>
      <vt:lpstr>คำเตือนสำหรับการใช้หมวกนิรภัย</vt:lpstr>
      <vt:lpstr>      Hearing Protection</vt:lpstr>
      <vt:lpstr>Hearing Loss (การสูญเสียการได้ยิน)</vt:lpstr>
      <vt:lpstr>ประเภทของอุปกรณ์อนุรักษ์การได้ยิน</vt:lpstr>
      <vt:lpstr>  คำเตือน</vt:lpstr>
      <vt:lpstr>Eye and Face Protection</vt:lpstr>
      <vt:lpstr>อุบัติเหตุที่ทำให้บาดเจ็บที่ดวงตา</vt:lpstr>
      <vt:lpstr>    เครื่องมือป้องกันทั่วไป</vt:lpstr>
      <vt:lpstr>     อุปกรณ์ป้องกันดวงตาและหน้า</vt:lpstr>
      <vt:lpstr>Hand Protection</vt:lpstr>
      <vt:lpstr>Potential Hazard</vt:lpstr>
      <vt:lpstr>เครื่องป้องกันทั่วไป</vt:lpstr>
      <vt:lpstr>อุปกรณ์ป้องกันอันตรายที่มือ</vt:lpstr>
      <vt:lpstr>Respiration Protection</vt:lpstr>
      <vt:lpstr>Potential Hazard</vt:lpstr>
      <vt:lpstr>ประเภทของอุปกรณ์ป้องกันการหายใจ</vt:lpstr>
      <vt:lpstr>ตัวอย่างของอุปกรณ์ป้องกันการหายใจ</vt:lpstr>
      <vt:lpstr>ตัวอย่างของอุปกรณ์ป้องกันการหายใจ</vt:lpstr>
      <vt:lpstr>Body Protection</vt:lpstr>
      <vt:lpstr>ตัวอย่างอุปกรณ์ Body Protection</vt:lpstr>
      <vt:lpstr>Falling Protection</vt:lpstr>
      <vt:lpstr>ตัวอย่างอุปกรณ์ Falling Protection</vt:lpstr>
      <vt:lpstr>Foot Protection</vt:lpstr>
      <vt:lpstr>Potential Hazard</vt:lpstr>
      <vt:lpstr>อุปกรณ์ป้องกันอันตรายที่เท้า</vt:lpstr>
      <vt:lpstr>คำเตือนในการใช้รองเท้านิรภัย</vt:lpstr>
      <vt:lpstr>ภาพนิ่ง 50</vt:lpstr>
      <vt:lpstr>ภาพนิ่ง 51</vt:lpstr>
      <vt:lpstr>ภาพนิ่ง 52</vt:lpstr>
      <vt:lpstr>ภาพนิ่ง 53</vt:lpstr>
      <vt:lpstr>ภาพนิ่ง 54</vt:lpstr>
      <vt:lpstr>ภาพนิ่ง 55</vt:lpstr>
      <vt:lpstr>ภาพนิ่ง 56</vt:lpstr>
      <vt:lpstr>ภาพนิ่ง 57</vt:lpstr>
      <vt:lpstr>ภาพนิ่ง 58</vt:lpstr>
      <vt:lpstr>ภาพนิ่ง 59</vt:lpstr>
      <vt:lpstr>ภาพนิ่ง 60</vt:lpstr>
      <vt:lpstr>ภาพนิ่ง 61</vt:lpstr>
      <vt:lpstr>ภาพนิ่ง 62</vt:lpstr>
      <vt:lpstr>ภาพนิ่ง 63</vt:lpstr>
      <vt:lpstr>ภาพนิ่ง 64</vt:lpstr>
      <vt:lpstr>ภาพนิ่ง 65</vt:lpstr>
      <vt:lpstr>ภาพนิ่ง 66</vt:lpstr>
      <vt:lpstr>ภาพนิ่ง 67</vt:lpstr>
      <vt:lpstr>ระบบการขออนุญาตเข้าทำงาน (WORK  PERMIT SYSTEM)</vt:lpstr>
      <vt:lpstr>ใบอนุญาตเข้าทำงาน (WORK  PERMIT SYSTEM)</vt:lpstr>
      <vt:lpstr>ภาพนิ่ง 70</vt:lpstr>
      <vt:lpstr>ภาพนิ่ง 71</vt:lpstr>
      <vt:lpstr>ภาพนิ่ง 72</vt:lpstr>
      <vt:lpstr>ภาพนิ่ง 73</vt:lpstr>
      <vt:lpstr>ภาพนิ่ง 74</vt:lpstr>
      <vt:lpstr>ภาพนิ่ง 75</vt:lpstr>
      <vt:lpstr>ภาพนิ่ง 76</vt:lpstr>
      <vt:lpstr>ภาพนิ่ง 77</vt:lpstr>
      <vt:lpstr>ภาพนิ่ง 78</vt:lpstr>
      <vt:lpstr>ภาพนิ่ง 79</vt:lpstr>
      <vt:lpstr>ภาพนิ่ง 80</vt:lpstr>
      <vt:lpstr>ภาพนิ่ง 81</vt:lpstr>
      <vt:lpstr>ภาพนิ่ง 82</vt:lpstr>
      <vt:lpstr>ภาพนิ่ง 83</vt:lpstr>
      <vt:lpstr>ภาพนิ่ง 84</vt:lpstr>
      <vt:lpstr>ภาพนิ่ง 85</vt:lpstr>
      <vt:lpstr>ภาพนิ่ง 86</vt:lpstr>
      <vt:lpstr>ภาพนิ่ง 87</vt:lpstr>
      <vt:lpstr>ภาพนิ่ง 88</vt:lpstr>
      <vt:lpstr>ภาพนิ่ง 89</vt:lpstr>
    </vt:vector>
  </TitlesOfParts>
  <Company>aa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SAFETY</dc:title>
  <dc:creator>aa</dc:creator>
  <cp:lastModifiedBy>User</cp:lastModifiedBy>
  <cp:revision>306</cp:revision>
  <cp:lastPrinted>2003-07-05T07:00:08Z</cp:lastPrinted>
  <dcterms:created xsi:type="dcterms:W3CDTF">2003-06-28T04:51:24Z</dcterms:created>
  <dcterms:modified xsi:type="dcterms:W3CDTF">2017-04-27T03:49:17Z</dcterms:modified>
</cp:coreProperties>
</file>